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5"/>
  </p:notesMasterIdLst>
  <p:sldIdLst>
    <p:sldId id="256" r:id="rId3"/>
    <p:sldId id="257" r:id="rId4"/>
    <p:sldId id="259" r:id="rId5"/>
    <p:sldId id="268" r:id="rId6"/>
    <p:sldId id="269" r:id="rId7"/>
    <p:sldId id="270" r:id="rId8"/>
    <p:sldId id="271" r:id="rId9"/>
    <p:sldId id="278" r:id="rId10"/>
    <p:sldId id="279" r:id="rId11"/>
    <p:sldId id="260" r:id="rId12"/>
    <p:sldId id="330" r:id="rId13"/>
    <p:sldId id="331" r:id="rId14"/>
    <p:sldId id="316" r:id="rId15"/>
    <p:sldId id="317" r:id="rId16"/>
    <p:sldId id="283" r:id="rId17"/>
    <p:sldId id="262" r:id="rId18"/>
    <p:sldId id="299" r:id="rId19"/>
    <p:sldId id="315" r:id="rId20"/>
    <p:sldId id="297" r:id="rId21"/>
    <p:sldId id="298" r:id="rId22"/>
    <p:sldId id="294" r:id="rId23"/>
    <p:sldId id="329" r:id="rId24"/>
    <p:sldId id="334" r:id="rId25"/>
    <p:sldId id="335" r:id="rId26"/>
    <p:sldId id="336" r:id="rId27"/>
    <p:sldId id="337" r:id="rId28"/>
    <p:sldId id="319" r:id="rId29"/>
    <p:sldId id="318" r:id="rId30"/>
    <p:sldId id="303" r:id="rId31"/>
    <p:sldId id="341" r:id="rId32"/>
    <p:sldId id="342" r:id="rId33"/>
    <p:sldId id="304" r:id="rId34"/>
    <p:sldId id="305" r:id="rId35"/>
    <p:sldId id="306" r:id="rId36"/>
    <p:sldId id="307" r:id="rId37"/>
    <p:sldId id="308" r:id="rId38"/>
    <p:sldId id="264" r:id="rId39"/>
    <p:sldId id="295" r:id="rId40"/>
    <p:sldId id="327" r:id="rId41"/>
    <p:sldId id="328" r:id="rId42"/>
    <p:sldId id="284" r:id="rId43"/>
    <p:sldId id="296" r:id="rId44"/>
    <p:sldId id="314" r:id="rId45"/>
    <p:sldId id="266" r:id="rId46"/>
    <p:sldId id="340" r:id="rId47"/>
    <p:sldId id="267" r:id="rId48"/>
    <p:sldId id="313" r:id="rId49"/>
    <p:sldId id="322" r:id="rId50"/>
    <p:sldId id="333" r:id="rId51"/>
    <p:sldId id="320" r:id="rId52"/>
    <p:sldId id="321" r:id="rId53"/>
    <p:sldId id="33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35DEF-8B16-46E6-9A4A-8D663DBC2972}" v="3" dt="2022-03-10T14:04:09.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9083" autoAdjust="0"/>
  </p:normalViewPr>
  <p:slideViewPr>
    <p:cSldViewPr snapToGrid="0">
      <p:cViewPr varScale="1">
        <p:scale>
          <a:sx n="90" d="100"/>
          <a:sy n="90" d="100"/>
        </p:scale>
        <p:origin x="13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userId="624b144d-60b0-46d7-887f-f26044ad4ee1" providerId="ADAL" clId="{34B35DEF-8B16-46E6-9A4A-8D663DBC2972}"/>
    <pc:docChg chg="undo custSel addSld delSld modSld sldOrd">
      <pc:chgData name="Vu" userId="624b144d-60b0-46d7-887f-f26044ad4ee1" providerId="ADAL" clId="{34B35DEF-8B16-46E6-9A4A-8D663DBC2972}" dt="2022-03-10T16:41:20.652" v="3263" actId="11529"/>
      <pc:docMkLst>
        <pc:docMk/>
      </pc:docMkLst>
      <pc:sldChg chg="modSp mod">
        <pc:chgData name="Vu" userId="624b144d-60b0-46d7-887f-f26044ad4ee1" providerId="ADAL" clId="{34B35DEF-8B16-46E6-9A4A-8D663DBC2972}" dt="2022-03-10T13:58:57.123" v="1728" actId="20577"/>
        <pc:sldMkLst>
          <pc:docMk/>
          <pc:sldMk cId="2121948136" sldId="257"/>
        </pc:sldMkLst>
        <pc:spChg chg="mod">
          <ac:chgData name="Vu" userId="624b144d-60b0-46d7-887f-f26044ad4ee1" providerId="ADAL" clId="{34B35DEF-8B16-46E6-9A4A-8D663DBC2972}" dt="2022-03-10T13:58:57.123" v="1728" actId="20577"/>
          <ac:spMkLst>
            <pc:docMk/>
            <pc:sldMk cId="2121948136" sldId="257"/>
            <ac:spMk id="7" creationId="{00000000-0000-0000-0000-000000000000}"/>
          </ac:spMkLst>
        </pc:spChg>
      </pc:sldChg>
      <pc:sldChg chg="addSp delSp modSp add mod">
        <pc:chgData name="Vu" userId="624b144d-60b0-46d7-887f-f26044ad4ee1" providerId="ADAL" clId="{34B35DEF-8B16-46E6-9A4A-8D663DBC2972}" dt="2022-03-10T13:58:09.880" v="1648" actId="207"/>
        <pc:sldMkLst>
          <pc:docMk/>
          <pc:sldMk cId="2363357672" sldId="259"/>
        </pc:sldMkLst>
        <pc:spChg chg="add del mod">
          <ac:chgData name="Vu" userId="624b144d-60b0-46d7-887f-f26044ad4ee1" providerId="ADAL" clId="{34B35DEF-8B16-46E6-9A4A-8D663DBC2972}" dt="2022-03-10T13:52:57.738" v="936" actId="478"/>
          <ac:spMkLst>
            <pc:docMk/>
            <pc:sldMk cId="2363357672" sldId="259"/>
            <ac:spMk id="3" creationId="{E2C00369-02FC-4135-AE23-088B514A7FF0}"/>
          </ac:spMkLst>
        </pc:spChg>
        <pc:spChg chg="mod">
          <ac:chgData name="Vu" userId="624b144d-60b0-46d7-887f-f26044ad4ee1" providerId="ADAL" clId="{34B35DEF-8B16-46E6-9A4A-8D663DBC2972}" dt="2022-03-10T13:57:28.380" v="1644" actId="20577"/>
          <ac:spMkLst>
            <pc:docMk/>
            <pc:sldMk cId="2363357672" sldId="259"/>
            <ac:spMk id="6" creationId="{00000000-0000-0000-0000-000000000000}"/>
          </ac:spMkLst>
        </pc:spChg>
        <pc:spChg chg="del mod">
          <ac:chgData name="Vu" userId="624b144d-60b0-46d7-887f-f26044ad4ee1" providerId="ADAL" clId="{34B35DEF-8B16-46E6-9A4A-8D663DBC2972}" dt="2022-03-10T13:52:53.878" v="934" actId="478"/>
          <ac:spMkLst>
            <pc:docMk/>
            <pc:sldMk cId="2363357672" sldId="259"/>
            <ac:spMk id="7" creationId="{00000000-0000-0000-0000-000000000000}"/>
          </ac:spMkLst>
        </pc:spChg>
        <pc:spChg chg="add mod">
          <ac:chgData name="Vu" userId="624b144d-60b0-46d7-887f-f26044ad4ee1" providerId="ADAL" clId="{34B35DEF-8B16-46E6-9A4A-8D663DBC2972}" dt="2022-03-10T13:58:09.880" v="1648" actId="207"/>
          <ac:spMkLst>
            <pc:docMk/>
            <pc:sldMk cId="2363357672" sldId="259"/>
            <ac:spMk id="8" creationId="{4088D18A-8578-4D90-9397-376DD892AAAA}"/>
          </ac:spMkLst>
        </pc:spChg>
        <pc:spChg chg="add mod">
          <ac:chgData name="Vu" userId="624b144d-60b0-46d7-887f-f26044ad4ee1" providerId="ADAL" clId="{34B35DEF-8B16-46E6-9A4A-8D663DBC2972}" dt="2022-03-10T13:57:59.273" v="1646" actId="207"/>
          <ac:spMkLst>
            <pc:docMk/>
            <pc:sldMk cId="2363357672" sldId="259"/>
            <ac:spMk id="9" creationId="{A840DC7D-B789-4383-8E11-B79EAC57C2E0}"/>
          </ac:spMkLst>
        </pc:spChg>
        <pc:cxnChg chg="add mod">
          <ac:chgData name="Vu" userId="624b144d-60b0-46d7-887f-f26044ad4ee1" providerId="ADAL" clId="{34B35DEF-8B16-46E6-9A4A-8D663DBC2972}" dt="2022-03-10T13:56:46.608" v="1586" actId="1076"/>
          <ac:cxnSpMkLst>
            <pc:docMk/>
            <pc:sldMk cId="2363357672" sldId="259"/>
            <ac:cxnSpMk id="10" creationId="{F76251D8-2A43-420D-9EB5-3ED2A2F3B54E}"/>
          </ac:cxnSpMkLst>
        </pc:cxnChg>
      </pc:sldChg>
      <pc:sldChg chg="delSp modSp add del mod ord">
        <pc:chgData name="Vu" userId="624b144d-60b0-46d7-887f-f26044ad4ee1" providerId="ADAL" clId="{34B35DEF-8B16-46E6-9A4A-8D663DBC2972}" dt="2022-03-10T13:59:51.998" v="1768" actId="47"/>
        <pc:sldMkLst>
          <pc:docMk/>
          <pc:sldMk cId="2224997382" sldId="260"/>
        </pc:sldMkLst>
        <pc:spChg chg="mod">
          <ac:chgData name="Vu" userId="624b144d-60b0-46d7-887f-f26044ad4ee1" providerId="ADAL" clId="{34B35DEF-8B16-46E6-9A4A-8D663DBC2972}" dt="2022-03-10T13:59:16.858" v="1765" actId="20577"/>
          <ac:spMkLst>
            <pc:docMk/>
            <pc:sldMk cId="2224997382" sldId="260"/>
            <ac:spMk id="2" creationId="{00000000-0000-0000-0000-000000000000}"/>
          </ac:spMkLst>
        </pc:spChg>
        <pc:spChg chg="del">
          <ac:chgData name="Vu" userId="624b144d-60b0-46d7-887f-f26044ad4ee1" providerId="ADAL" clId="{34B35DEF-8B16-46E6-9A4A-8D663DBC2972}" dt="2022-03-10T06:39:26.381" v="46" actId="478"/>
          <ac:spMkLst>
            <pc:docMk/>
            <pc:sldMk cId="2224997382" sldId="260"/>
            <ac:spMk id="3" creationId="{00000000-0000-0000-0000-000000000000}"/>
          </ac:spMkLst>
        </pc:spChg>
      </pc:sldChg>
      <pc:sldChg chg="modSp add del mod ord">
        <pc:chgData name="Vu" userId="624b144d-60b0-46d7-887f-f26044ad4ee1" providerId="ADAL" clId="{34B35DEF-8B16-46E6-9A4A-8D663DBC2972}" dt="2022-03-10T14:01:09.303" v="1873" actId="47"/>
        <pc:sldMkLst>
          <pc:docMk/>
          <pc:sldMk cId="2479778723" sldId="261"/>
        </pc:sldMkLst>
        <pc:spChg chg="mod">
          <ac:chgData name="Vu" userId="624b144d-60b0-46d7-887f-f26044ad4ee1" providerId="ADAL" clId="{34B35DEF-8B16-46E6-9A4A-8D663DBC2972}" dt="2022-03-10T06:41:17.428" v="159" actId="20577"/>
          <ac:spMkLst>
            <pc:docMk/>
            <pc:sldMk cId="2479778723" sldId="261"/>
            <ac:spMk id="2" creationId="{00000000-0000-0000-0000-000000000000}"/>
          </ac:spMkLst>
        </pc:spChg>
      </pc:sldChg>
      <pc:sldChg chg="addSp delSp modSp add mod">
        <pc:chgData name="Vu" userId="624b144d-60b0-46d7-887f-f26044ad4ee1" providerId="ADAL" clId="{34B35DEF-8B16-46E6-9A4A-8D663DBC2972}" dt="2022-03-10T14:09:23.401" v="2452" actId="14100"/>
        <pc:sldMkLst>
          <pc:docMk/>
          <pc:sldMk cId="2681242851" sldId="262"/>
        </pc:sldMkLst>
        <pc:spChg chg="add del mod">
          <ac:chgData name="Vu" userId="624b144d-60b0-46d7-887f-f26044ad4ee1" providerId="ADAL" clId="{34B35DEF-8B16-46E6-9A4A-8D663DBC2972}" dt="2022-03-10T14:01:47.909" v="1883" actId="478"/>
          <ac:spMkLst>
            <pc:docMk/>
            <pc:sldMk cId="2681242851" sldId="262"/>
            <ac:spMk id="3" creationId="{2286CE11-4FE5-4750-99FA-37F49B2F8E9B}"/>
          </ac:spMkLst>
        </pc:spChg>
        <pc:spChg chg="mod">
          <ac:chgData name="Vu" userId="624b144d-60b0-46d7-887f-f26044ad4ee1" providerId="ADAL" clId="{34B35DEF-8B16-46E6-9A4A-8D663DBC2972}" dt="2022-03-10T13:28:08.913" v="324" actId="20577"/>
          <ac:spMkLst>
            <pc:docMk/>
            <pc:sldMk cId="2681242851" sldId="262"/>
            <ac:spMk id="6" creationId="{00000000-0000-0000-0000-000000000000}"/>
          </ac:spMkLst>
        </pc:spChg>
        <pc:spChg chg="del">
          <ac:chgData name="Vu" userId="624b144d-60b0-46d7-887f-f26044ad4ee1" providerId="ADAL" clId="{34B35DEF-8B16-46E6-9A4A-8D663DBC2972}" dt="2022-03-10T13:57:08.099" v="1587" actId="478"/>
          <ac:spMkLst>
            <pc:docMk/>
            <pc:sldMk cId="2681242851" sldId="262"/>
            <ac:spMk id="7" creationId="{00000000-0000-0000-0000-000000000000}"/>
          </ac:spMkLst>
        </pc:spChg>
        <pc:spChg chg="add mod">
          <ac:chgData name="Vu" userId="624b144d-60b0-46d7-887f-f26044ad4ee1" providerId="ADAL" clId="{34B35DEF-8B16-46E6-9A4A-8D663DBC2972}" dt="2022-03-10T14:08:10.089" v="2380" actId="20577"/>
          <ac:spMkLst>
            <pc:docMk/>
            <pc:sldMk cId="2681242851" sldId="262"/>
            <ac:spMk id="8" creationId="{6BD20F59-7C49-4ABD-BD42-C5B0761FB71C}"/>
          </ac:spMkLst>
        </pc:spChg>
        <pc:spChg chg="add mod">
          <ac:chgData name="Vu" userId="624b144d-60b0-46d7-887f-f26044ad4ee1" providerId="ADAL" clId="{34B35DEF-8B16-46E6-9A4A-8D663DBC2972}" dt="2022-03-10T14:08:55.229" v="2451" actId="20577"/>
          <ac:spMkLst>
            <pc:docMk/>
            <pc:sldMk cId="2681242851" sldId="262"/>
            <ac:spMk id="9" creationId="{CAAAEB65-2857-441A-9B69-8C7E815EC717}"/>
          </ac:spMkLst>
        </pc:spChg>
        <pc:cxnChg chg="add mod">
          <ac:chgData name="Vu" userId="624b144d-60b0-46d7-887f-f26044ad4ee1" providerId="ADAL" clId="{34B35DEF-8B16-46E6-9A4A-8D663DBC2972}" dt="2022-03-10T14:09:23.401" v="2452" actId="14100"/>
          <ac:cxnSpMkLst>
            <pc:docMk/>
            <pc:sldMk cId="2681242851" sldId="262"/>
            <ac:cxnSpMk id="10" creationId="{EF775F12-8014-4CCE-BD0E-16D8F75EC8BE}"/>
          </ac:cxnSpMkLst>
        </pc:cxnChg>
      </pc:sldChg>
      <pc:sldChg chg="addSp delSp modSp add mod">
        <pc:chgData name="Vu" userId="624b144d-60b0-46d7-887f-f26044ad4ee1" providerId="ADAL" clId="{34B35DEF-8B16-46E6-9A4A-8D663DBC2972}" dt="2022-03-10T16:22:38.334" v="2940" actId="20577"/>
        <pc:sldMkLst>
          <pc:docMk/>
          <pc:sldMk cId="2194961401" sldId="263"/>
        </pc:sldMkLst>
        <pc:spChg chg="add mod">
          <ac:chgData name="Vu" userId="624b144d-60b0-46d7-887f-f26044ad4ee1" providerId="ADAL" clId="{34B35DEF-8B16-46E6-9A4A-8D663DBC2972}" dt="2022-03-10T16:14:55.191" v="2888" actId="1076"/>
          <ac:spMkLst>
            <pc:docMk/>
            <pc:sldMk cId="2194961401" sldId="263"/>
            <ac:spMk id="2" creationId="{3B9DDEF8-8EE7-4A46-9980-ADD3CF7C1A9F}"/>
          </ac:spMkLst>
        </pc:spChg>
        <pc:spChg chg="add mod ord">
          <ac:chgData name="Vu" userId="624b144d-60b0-46d7-887f-f26044ad4ee1" providerId="ADAL" clId="{34B35DEF-8B16-46E6-9A4A-8D663DBC2972}" dt="2022-03-10T16:14:55.191" v="2888" actId="1076"/>
          <ac:spMkLst>
            <pc:docMk/>
            <pc:sldMk cId="2194961401" sldId="263"/>
            <ac:spMk id="3" creationId="{C9DD01F1-0C98-44B0-963A-34B61B6CC74E}"/>
          </ac:spMkLst>
        </pc:spChg>
        <pc:spChg chg="add mod">
          <ac:chgData name="Vu" userId="624b144d-60b0-46d7-887f-f26044ad4ee1" providerId="ADAL" clId="{34B35DEF-8B16-46E6-9A4A-8D663DBC2972}" dt="2022-03-10T16:14:55.191" v="2888" actId="1076"/>
          <ac:spMkLst>
            <pc:docMk/>
            <pc:sldMk cId="2194961401" sldId="263"/>
            <ac:spMk id="4" creationId="{A9BE44A6-14D4-419D-9D21-F6EF5FFE0249}"/>
          </ac:spMkLst>
        </pc:spChg>
        <pc:spChg chg="add mod">
          <ac:chgData name="Vu" userId="624b144d-60b0-46d7-887f-f26044ad4ee1" providerId="ADAL" clId="{34B35DEF-8B16-46E6-9A4A-8D663DBC2972}" dt="2022-03-10T16:14:55.191" v="2888" actId="1076"/>
          <ac:spMkLst>
            <pc:docMk/>
            <pc:sldMk cId="2194961401" sldId="263"/>
            <ac:spMk id="5" creationId="{937964D7-D0D7-4681-ACEB-C5E45A896A67}"/>
          </ac:spMkLst>
        </pc:spChg>
        <pc:spChg chg="mod">
          <ac:chgData name="Vu" userId="624b144d-60b0-46d7-887f-f26044ad4ee1" providerId="ADAL" clId="{34B35DEF-8B16-46E6-9A4A-8D663DBC2972}" dt="2022-03-10T13:36:44.735" v="572" actId="20577"/>
          <ac:spMkLst>
            <pc:docMk/>
            <pc:sldMk cId="2194961401" sldId="263"/>
            <ac:spMk id="6" creationId="{00000000-0000-0000-0000-000000000000}"/>
          </ac:spMkLst>
        </pc:spChg>
        <pc:spChg chg="del mod">
          <ac:chgData name="Vu" userId="624b144d-60b0-46d7-887f-f26044ad4ee1" providerId="ADAL" clId="{34B35DEF-8B16-46E6-9A4A-8D663DBC2972}" dt="2022-03-10T16:00:20.570" v="2611" actId="478"/>
          <ac:spMkLst>
            <pc:docMk/>
            <pc:sldMk cId="2194961401" sldId="263"/>
            <ac:spMk id="7" creationId="{00000000-0000-0000-0000-000000000000}"/>
          </ac:spMkLst>
        </pc:spChg>
        <pc:spChg chg="add mod">
          <ac:chgData name="Vu" userId="624b144d-60b0-46d7-887f-f26044ad4ee1" providerId="ADAL" clId="{34B35DEF-8B16-46E6-9A4A-8D663DBC2972}" dt="2022-03-10T16:14:55.191" v="2888" actId="1076"/>
          <ac:spMkLst>
            <pc:docMk/>
            <pc:sldMk cId="2194961401" sldId="263"/>
            <ac:spMk id="8" creationId="{244CB39E-70EB-4A7D-B0F3-5892159BCDC8}"/>
          </ac:spMkLst>
        </pc:spChg>
        <pc:spChg chg="add del">
          <ac:chgData name="Vu" userId="624b144d-60b0-46d7-887f-f26044ad4ee1" providerId="ADAL" clId="{34B35DEF-8B16-46E6-9A4A-8D663DBC2972}" dt="2022-03-10T16:05:18.463" v="2666" actId="478"/>
          <ac:spMkLst>
            <pc:docMk/>
            <pc:sldMk cId="2194961401" sldId="263"/>
            <ac:spMk id="9" creationId="{068C555E-7FCC-4E6B-AC86-589E8CFEBF56}"/>
          </ac:spMkLst>
        </pc:spChg>
        <pc:spChg chg="add mod">
          <ac:chgData name="Vu" userId="624b144d-60b0-46d7-887f-f26044ad4ee1" providerId="ADAL" clId="{34B35DEF-8B16-46E6-9A4A-8D663DBC2972}" dt="2022-03-10T16:14:55.191" v="2888" actId="1076"/>
          <ac:spMkLst>
            <pc:docMk/>
            <pc:sldMk cId="2194961401" sldId="263"/>
            <ac:spMk id="10" creationId="{B47B8AA4-7812-4BAD-B6D0-B70CFCBB814F}"/>
          </ac:spMkLst>
        </pc:spChg>
        <pc:spChg chg="add mod">
          <ac:chgData name="Vu" userId="624b144d-60b0-46d7-887f-f26044ad4ee1" providerId="ADAL" clId="{34B35DEF-8B16-46E6-9A4A-8D663DBC2972}" dt="2022-03-10T16:22:29.390" v="2912" actId="20577"/>
          <ac:spMkLst>
            <pc:docMk/>
            <pc:sldMk cId="2194961401" sldId="263"/>
            <ac:spMk id="11" creationId="{8E1CDA96-A99E-454B-B9E8-B3FFFF7ED0E1}"/>
          </ac:spMkLst>
        </pc:spChg>
        <pc:spChg chg="add mod">
          <ac:chgData name="Vu" userId="624b144d-60b0-46d7-887f-f26044ad4ee1" providerId="ADAL" clId="{34B35DEF-8B16-46E6-9A4A-8D663DBC2972}" dt="2022-03-10T16:14:55.191" v="2888" actId="1076"/>
          <ac:spMkLst>
            <pc:docMk/>
            <pc:sldMk cId="2194961401" sldId="263"/>
            <ac:spMk id="12" creationId="{8C22F29F-AD67-469D-A860-1F2539BADD5E}"/>
          </ac:spMkLst>
        </pc:spChg>
        <pc:spChg chg="add mod">
          <ac:chgData name="Vu" userId="624b144d-60b0-46d7-887f-f26044ad4ee1" providerId="ADAL" clId="{34B35DEF-8B16-46E6-9A4A-8D663DBC2972}" dt="2022-03-10T16:22:38.334" v="2940" actId="20577"/>
          <ac:spMkLst>
            <pc:docMk/>
            <pc:sldMk cId="2194961401" sldId="263"/>
            <ac:spMk id="13" creationId="{3A85701D-B91E-4178-91BC-AFB68F6B4387}"/>
          </ac:spMkLst>
        </pc:spChg>
        <pc:spChg chg="add mod">
          <ac:chgData name="Vu" userId="624b144d-60b0-46d7-887f-f26044ad4ee1" providerId="ADAL" clId="{34B35DEF-8B16-46E6-9A4A-8D663DBC2972}" dt="2022-03-10T16:14:55.191" v="2888" actId="1076"/>
          <ac:spMkLst>
            <pc:docMk/>
            <pc:sldMk cId="2194961401" sldId="263"/>
            <ac:spMk id="14" creationId="{2A780C12-BCEF-481B-AC6F-335B0E14142F}"/>
          </ac:spMkLst>
        </pc:spChg>
        <pc:spChg chg="add mod">
          <ac:chgData name="Vu" userId="624b144d-60b0-46d7-887f-f26044ad4ee1" providerId="ADAL" clId="{34B35DEF-8B16-46E6-9A4A-8D663DBC2972}" dt="2022-03-10T16:14:55.191" v="2888" actId="1076"/>
          <ac:spMkLst>
            <pc:docMk/>
            <pc:sldMk cId="2194961401" sldId="263"/>
            <ac:spMk id="15" creationId="{E40DF69E-4266-4DE8-AAF9-B69E039F248F}"/>
          </ac:spMkLst>
        </pc:spChg>
        <pc:spChg chg="add mod">
          <ac:chgData name="Vu" userId="624b144d-60b0-46d7-887f-f26044ad4ee1" providerId="ADAL" clId="{34B35DEF-8B16-46E6-9A4A-8D663DBC2972}" dt="2022-03-10T16:14:55.191" v="2888" actId="1076"/>
          <ac:spMkLst>
            <pc:docMk/>
            <pc:sldMk cId="2194961401" sldId="263"/>
            <ac:spMk id="16" creationId="{2A23D3F6-0311-4A82-80CD-795EAA1F267E}"/>
          </ac:spMkLst>
        </pc:spChg>
        <pc:spChg chg="add mod ord">
          <ac:chgData name="Vu" userId="624b144d-60b0-46d7-887f-f26044ad4ee1" providerId="ADAL" clId="{34B35DEF-8B16-46E6-9A4A-8D663DBC2972}" dt="2022-03-10T16:15:02.380" v="2889" actId="14100"/>
          <ac:spMkLst>
            <pc:docMk/>
            <pc:sldMk cId="2194961401" sldId="263"/>
            <ac:spMk id="17" creationId="{5CD956B2-0DA1-499F-9DD0-A84DA3100869}"/>
          </ac:spMkLst>
        </pc:spChg>
        <pc:spChg chg="add mod">
          <ac:chgData name="Vu" userId="624b144d-60b0-46d7-887f-f26044ad4ee1" providerId="ADAL" clId="{34B35DEF-8B16-46E6-9A4A-8D663DBC2972}" dt="2022-03-10T16:11:39.752" v="2880" actId="1076"/>
          <ac:spMkLst>
            <pc:docMk/>
            <pc:sldMk cId="2194961401" sldId="263"/>
            <ac:spMk id="18" creationId="{4B92F74A-EA85-4B2F-80AC-521642CC6B44}"/>
          </ac:spMkLst>
        </pc:spChg>
      </pc:sldChg>
      <pc:sldChg chg="addSp delSp modSp add mod ord">
        <pc:chgData name="Vu" userId="624b144d-60b0-46d7-887f-f26044ad4ee1" providerId="ADAL" clId="{34B35DEF-8B16-46E6-9A4A-8D663DBC2972}" dt="2022-03-10T16:00:08.637" v="2610" actId="1076"/>
        <pc:sldMkLst>
          <pc:docMk/>
          <pc:sldMk cId="1387949874" sldId="264"/>
        </pc:sldMkLst>
        <pc:spChg chg="add del mod">
          <ac:chgData name="Vu" userId="624b144d-60b0-46d7-887f-f26044ad4ee1" providerId="ADAL" clId="{34B35DEF-8B16-46E6-9A4A-8D663DBC2972}" dt="2022-03-10T15:58:41.060" v="2561" actId="478"/>
          <ac:spMkLst>
            <pc:docMk/>
            <pc:sldMk cId="1387949874" sldId="264"/>
            <ac:spMk id="3" creationId="{A09C7FEC-841B-471A-AAE6-73C43A39ABA8}"/>
          </ac:spMkLst>
        </pc:spChg>
        <pc:spChg chg="mod">
          <ac:chgData name="Vu" userId="624b144d-60b0-46d7-887f-f26044ad4ee1" providerId="ADAL" clId="{34B35DEF-8B16-46E6-9A4A-8D663DBC2972}" dt="2022-03-10T15:59:26.662" v="2607" actId="20577"/>
          <ac:spMkLst>
            <pc:docMk/>
            <pc:sldMk cId="1387949874" sldId="264"/>
            <ac:spMk id="6" creationId="{00000000-0000-0000-0000-000000000000}"/>
          </ac:spMkLst>
        </pc:spChg>
        <pc:spChg chg="del mod">
          <ac:chgData name="Vu" userId="624b144d-60b0-46d7-887f-f26044ad4ee1" providerId="ADAL" clId="{34B35DEF-8B16-46E6-9A4A-8D663DBC2972}" dt="2022-03-10T15:58:38.175" v="2560" actId="478"/>
          <ac:spMkLst>
            <pc:docMk/>
            <pc:sldMk cId="1387949874" sldId="264"/>
            <ac:spMk id="7" creationId="{00000000-0000-0000-0000-000000000000}"/>
          </ac:spMkLst>
        </pc:spChg>
        <pc:spChg chg="add mod">
          <ac:chgData name="Vu" userId="624b144d-60b0-46d7-887f-f26044ad4ee1" providerId="ADAL" clId="{34B35DEF-8B16-46E6-9A4A-8D663DBC2972}" dt="2022-03-10T15:59:54.192" v="2608"/>
          <ac:spMkLst>
            <pc:docMk/>
            <pc:sldMk cId="1387949874" sldId="264"/>
            <ac:spMk id="8" creationId="{5299D8D3-7FDA-410C-BAB4-FEB3B553CA8F}"/>
          </ac:spMkLst>
        </pc:spChg>
        <pc:picChg chg="add mod">
          <ac:chgData name="Vu" userId="624b144d-60b0-46d7-887f-f26044ad4ee1" providerId="ADAL" clId="{34B35DEF-8B16-46E6-9A4A-8D663DBC2972}" dt="2022-03-10T16:00:08.637" v="2610" actId="1076"/>
          <ac:picMkLst>
            <pc:docMk/>
            <pc:sldMk cId="1387949874" sldId="264"/>
            <ac:picMk id="1026" creationId="{D7AC854D-8414-404D-A3CC-33954AE9ABB4}"/>
          </ac:picMkLst>
        </pc:picChg>
      </pc:sldChg>
      <pc:sldChg chg="addSp delSp modSp add mod">
        <pc:chgData name="Vu" userId="624b144d-60b0-46d7-887f-f26044ad4ee1" providerId="ADAL" clId="{34B35DEF-8B16-46E6-9A4A-8D663DBC2972}" dt="2022-03-10T16:41:20.652" v="3263" actId="11529"/>
        <pc:sldMkLst>
          <pc:docMk/>
          <pc:sldMk cId="2896232769" sldId="265"/>
        </pc:sldMkLst>
        <pc:spChg chg="add mod">
          <ac:chgData name="Vu" userId="624b144d-60b0-46d7-887f-f26044ad4ee1" providerId="ADAL" clId="{34B35DEF-8B16-46E6-9A4A-8D663DBC2972}" dt="2022-03-10T16:40:21.894" v="3242" actId="207"/>
          <ac:spMkLst>
            <pc:docMk/>
            <pc:sldMk cId="2896232769" sldId="265"/>
            <ac:spMk id="4" creationId="{451B8054-22F6-4CCF-8DEB-210B083360CD}"/>
          </ac:spMkLst>
        </pc:spChg>
        <pc:spChg chg="add mod">
          <ac:chgData name="Vu" userId="624b144d-60b0-46d7-887f-f26044ad4ee1" providerId="ADAL" clId="{34B35DEF-8B16-46E6-9A4A-8D663DBC2972}" dt="2022-03-10T16:40:26.756" v="3244" actId="207"/>
          <ac:spMkLst>
            <pc:docMk/>
            <pc:sldMk cId="2896232769" sldId="265"/>
            <ac:spMk id="5" creationId="{0AD337F2-3298-4899-97BC-6A7B8CF43635}"/>
          </ac:spMkLst>
        </pc:spChg>
        <pc:spChg chg="mod">
          <ac:chgData name="Vu" userId="624b144d-60b0-46d7-887f-f26044ad4ee1" providerId="ADAL" clId="{34B35DEF-8B16-46E6-9A4A-8D663DBC2972}" dt="2022-03-10T13:37:09.535" v="605" actId="20577"/>
          <ac:spMkLst>
            <pc:docMk/>
            <pc:sldMk cId="2896232769" sldId="265"/>
            <ac:spMk id="6" creationId="{00000000-0000-0000-0000-000000000000}"/>
          </ac:spMkLst>
        </pc:spChg>
        <pc:spChg chg="del mod">
          <ac:chgData name="Vu" userId="624b144d-60b0-46d7-887f-f26044ad4ee1" providerId="ADAL" clId="{34B35DEF-8B16-46E6-9A4A-8D663DBC2972}" dt="2022-03-10T16:27:53.599" v="2941" actId="478"/>
          <ac:spMkLst>
            <pc:docMk/>
            <pc:sldMk cId="2896232769" sldId="265"/>
            <ac:spMk id="7" creationId="{00000000-0000-0000-0000-000000000000}"/>
          </ac:spMkLst>
        </pc:spChg>
        <pc:spChg chg="add mod">
          <ac:chgData name="Vu" userId="624b144d-60b0-46d7-887f-f26044ad4ee1" providerId="ADAL" clId="{34B35DEF-8B16-46E6-9A4A-8D663DBC2972}" dt="2022-03-10T16:40:16.878" v="3240" actId="207"/>
          <ac:spMkLst>
            <pc:docMk/>
            <pc:sldMk cId="2896232769" sldId="265"/>
            <ac:spMk id="8" creationId="{9B447519-B66A-4FE0-91FA-16EE8181B89E}"/>
          </ac:spMkLst>
        </pc:spChg>
        <pc:spChg chg="add del mod">
          <ac:chgData name="Vu" userId="624b144d-60b0-46d7-887f-f26044ad4ee1" providerId="ADAL" clId="{34B35DEF-8B16-46E6-9A4A-8D663DBC2972}" dt="2022-03-10T16:39:30.857" v="3225" actId="478"/>
          <ac:spMkLst>
            <pc:docMk/>
            <pc:sldMk cId="2896232769" sldId="265"/>
            <ac:spMk id="11" creationId="{A2FD4555-E620-49C8-9F60-F85406ECFA9E}"/>
          </ac:spMkLst>
        </pc:spChg>
        <pc:spChg chg="add del mod">
          <ac:chgData name="Vu" userId="624b144d-60b0-46d7-887f-f26044ad4ee1" providerId="ADAL" clId="{34B35DEF-8B16-46E6-9A4A-8D663DBC2972}" dt="2022-03-10T16:35:59.514" v="3134" actId="478"/>
          <ac:spMkLst>
            <pc:docMk/>
            <pc:sldMk cId="2896232769" sldId="265"/>
            <ac:spMk id="16" creationId="{110A5B78-2511-414A-A345-1F79E347EFB0}"/>
          </ac:spMkLst>
        </pc:spChg>
        <pc:spChg chg="add del mod">
          <ac:chgData name="Vu" userId="624b144d-60b0-46d7-887f-f26044ad4ee1" providerId="ADAL" clId="{34B35DEF-8B16-46E6-9A4A-8D663DBC2972}" dt="2022-03-10T16:35:56.806" v="3133" actId="478"/>
          <ac:spMkLst>
            <pc:docMk/>
            <pc:sldMk cId="2896232769" sldId="265"/>
            <ac:spMk id="17" creationId="{5C005261-565A-439A-91CF-970DB9A5F737}"/>
          </ac:spMkLst>
        </pc:spChg>
        <pc:spChg chg="add mod">
          <ac:chgData name="Vu" userId="624b144d-60b0-46d7-887f-f26044ad4ee1" providerId="ADAL" clId="{34B35DEF-8B16-46E6-9A4A-8D663DBC2972}" dt="2022-03-10T16:37:44.276" v="3213" actId="1076"/>
          <ac:spMkLst>
            <pc:docMk/>
            <pc:sldMk cId="2896232769" sldId="265"/>
            <ac:spMk id="18" creationId="{1A134748-2678-421C-83C3-BC8FFBDA5745}"/>
          </ac:spMkLst>
        </pc:spChg>
        <pc:spChg chg="add mod">
          <ac:chgData name="Vu" userId="624b144d-60b0-46d7-887f-f26044ad4ee1" providerId="ADAL" clId="{34B35DEF-8B16-46E6-9A4A-8D663DBC2972}" dt="2022-03-10T16:37:44.276" v="3213" actId="1076"/>
          <ac:spMkLst>
            <pc:docMk/>
            <pc:sldMk cId="2896232769" sldId="265"/>
            <ac:spMk id="19" creationId="{AED2F607-44ED-45B3-B168-493DDE323D22}"/>
          </ac:spMkLst>
        </pc:spChg>
        <pc:spChg chg="add mod">
          <ac:chgData name="Vu" userId="624b144d-60b0-46d7-887f-f26044ad4ee1" providerId="ADAL" clId="{34B35DEF-8B16-46E6-9A4A-8D663DBC2972}" dt="2022-03-10T16:37:44.276" v="3213" actId="1076"/>
          <ac:spMkLst>
            <pc:docMk/>
            <pc:sldMk cId="2896232769" sldId="265"/>
            <ac:spMk id="20" creationId="{8360C6E1-82C0-4478-9C2B-24D297C1D80A}"/>
          </ac:spMkLst>
        </pc:spChg>
        <pc:spChg chg="add mod">
          <ac:chgData name="Vu" userId="624b144d-60b0-46d7-887f-f26044ad4ee1" providerId="ADAL" clId="{34B35DEF-8B16-46E6-9A4A-8D663DBC2972}" dt="2022-03-10T16:37:44.276" v="3213" actId="1076"/>
          <ac:spMkLst>
            <pc:docMk/>
            <pc:sldMk cId="2896232769" sldId="265"/>
            <ac:spMk id="21" creationId="{51BE32E1-B9D4-4923-9EC3-088171347AAA}"/>
          </ac:spMkLst>
        </pc:spChg>
        <pc:spChg chg="add mod">
          <ac:chgData name="Vu" userId="624b144d-60b0-46d7-887f-f26044ad4ee1" providerId="ADAL" clId="{34B35DEF-8B16-46E6-9A4A-8D663DBC2972}" dt="2022-03-10T16:37:44.276" v="3213" actId="1076"/>
          <ac:spMkLst>
            <pc:docMk/>
            <pc:sldMk cId="2896232769" sldId="265"/>
            <ac:spMk id="22" creationId="{23563AD5-B0F3-4FD5-A72C-77E253564E72}"/>
          </ac:spMkLst>
        </pc:spChg>
        <pc:spChg chg="add mod">
          <ac:chgData name="Vu" userId="624b144d-60b0-46d7-887f-f26044ad4ee1" providerId="ADAL" clId="{34B35DEF-8B16-46E6-9A4A-8D663DBC2972}" dt="2022-03-10T16:37:44.276" v="3213" actId="1076"/>
          <ac:spMkLst>
            <pc:docMk/>
            <pc:sldMk cId="2896232769" sldId="265"/>
            <ac:spMk id="23" creationId="{05BDD14F-ADD6-48B6-9C9F-976464FEE3A4}"/>
          </ac:spMkLst>
        </pc:spChg>
        <pc:spChg chg="add mod">
          <ac:chgData name="Vu" userId="624b144d-60b0-46d7-887f-f26044ad4ee1" providerId="ADAL" clId="{34B35DEF-8B16-46E6-9A4A-8D663DBC2972}" dt="2022-03-10T16:37:44.276" v="3213" actId="1076"/>
          <ac:spMkLst>
            <pc:docMk/>
            <pc:sldMk cId="2896232769" sldId="265"/>
            <ac:spMk id="24" creationId="{8FEA6E10-D137-4785-AEF5-0CC21ACEDCDC}"/>
          </ac:spMkLst>
        </pc:spChg>
        <pc:spChg chg="add mod">
          <ac:chgData name="Vu" userId="624b144d-60b0-46d7-887f-f26044ad4ee1" providerId="ADAL" clId="{34B35DEF-8B16-46E6-9A4A-8D663DBC2972}" dt="2022-03-10T16:37:44.276" v="3213" actId="1076"/>
          <ac:spMkLst>
            <pc:docMk/>
            <pc:sldMk cId="2896232769" sldId="265"/>
            <ac:spMk id="25" creationId="{AE2968AE-F3FC-4D13-8EF0-3466517556CA}"/>
          </ac:spMkLst>
        </pc:spChg>
        <pc:spChg chg="add mod">
          <ac:chgData name="Vu" userId="624b144d-60b0-46d7-887f-f26044ad4ee1" providerId="ADAL" clId="{34B35DEF-8B16-46E6-9A4A-8D663DBC2972}" dt="2022-03-10T16:38:14.004" v="3220" actId="13822"/>
          <ac:spMkLst>
            <pc:docMk/>
            <pc:sldMk cId="2896232769" sldId="265"/>
            <ac:spMk id="26" creationId="{9D8CC725-6F5B-4721-9FE0-D8996C0AF927}"/>
          </ac:spMkLst>
        </pc:spChg>
        <pc:spChg chg="add del mod">
          <ac:chgData name="Vu" userId="624b144d-60b0-46d7-887f-f26044ad4ee1" providerId="ADAL" clId="{34B35DEF-8B16-46E6-9A4A-8D663DBC2972}" dt="2022-03-10T16:39:28.134" v="3224" actId="478"/>
          <ac:spMkLst>
            <pc:docMk/>
            <pc:sldMk cId="2896232769" sldId="265"/>
            <ac:spMk id="27" creationId="{77EE9189-C3AA-4B06-AB8F-2AC3159C8FDD}"/>
          </ac:spMkLst>
        </pc:spChg>
        <pc:spChg chg="add del mod">
          <ac:chgData name="Vu" userId="624b144d-60b0-46d7-887f-f26044ad4ee1" providerId="ADAL" clId="{34B35DEF-8B16-46E6-9A4A-8D663DBC2972}" dt="2022-03-10T16:39:28.134" v="3224" actId="478"/>
          <ac:spMkLst>
            <pc:docMk/>
            <pc:sldMk cId="2896232769" sldId="265"/>
            <ac:spMk id="28" creationId="{D28A07E6-7F8E-40AF-9DC4-2D11C80AD1B3}"/>
          </ac:spMkLst>
        </pc:spChg>
        <pc:spChg chg="add mod">
          <ac:chgData name="Vu" userId="624b144d-60b0-46d7-887f-f26044ad4ee1" providerId="ADAL" clId="{34B35DEF-8B16-46E6-9A4A-8D663DBC2972}" dt="2022-03-10T16:41:03.349" v="3260" actId="1076"/>
          <ac:spMkLst>
            <pc:docMk/>
            <pc:sldMk cId="2896232769" sldId="265"/>
            <ac:spMk id="29" creationId="{8DB7A323-7579-4767-92FD-488C83CD7E2F}"/>
          </ac:spMkLst>
        </pc:spChg>
        <pc:spChg chg="add del">
          <ac:chgData name="Vu" userId="624b144d-60b0-46d7-887f-f26044ad4ee1" providerId="ADAL" clId="{34B35DEF-8B16-46E6-9A4A-8D663DBC2972}" dt="2022-03-10T16:41:12.995" v="3262" actId="11529"/>
          <ac:spMkLst>
            <pc:docMk/>
            <pc:sldMk cId="2896232769" sldId="265"/>
            <ac:spMk id="30" creationId="{F5E40150-F5C2-429E-A744-7F76317A2D89}"/>
          </ac:spMkLst>
        </pc:spChg>
        <pc:spChg chg="add">
          <ac:chgData name="Vu" userId="624b144d-60b0-46d7-887f-f26044ad4ee1" providerId="ADAL" clId="{34B35DEF-8B16-46E6-9A4A-8D663DBC2972}" dt="2022-03-10T16:41:20.652" v="3263" actId="11529"/>
          <ac:spMkLst>
            <pc:docMk/>
            <pc:sldMk cId="2896232769" sldId="265"/>
            <ac:spMk id="31" creationId="{50B57B3F-26D1-4120-8ABF-76DB0C264A46}"/>
          </ac:spMkLst>
        </pc:spChg>
        <pc:cxnChg chg="add mod">
          <ac:chgData name="Vu" userId="624b144d-60b0-46d7-887f-f26044ad4ee1" providerId="ADAL" clId="{34B35DEF-8B16-46E6-9A4A-8D663DBC2972}" dt="2022-03-10T16:37:44.276" v="3213" actId="1076"/>
          <ac:cxnSpMkLst>
            <pc:docMk/>
            <pc:sldMk cId="2896232769" sldId="265"/>
            <ac:cxnSpMk id="3" creationId="{F4514AE4-3C5B-40C0-906F-AD6CF6CC2D7E}"/>
          </ac:cxnSpMkLst>
        </pc:cxnChg>
        <pc:cxnChg chg="add mod">
          <ac:chgData name="Vu" userId="624b144d-60b0-46d7-887f-f26044ad4ee1" providerId="ADAL" clId="{34B35DEF-8B16-46E6-9A4A-8D663DBC2972}" dt="2022-03-10T16:37:44.276" v="3213" actId="1076"/>
          <ac:cxnSpMkLst>
            <pc:docMk/>
            <pc:sldMk cId="2896232769" sldId="265"/>
            <ac:cxnSpMk id="10" creationId="{25924833-89EB-49E3-9FE9-A6DD5FD7ECAE}"/>
          </ac:cxnSpMkLst>
        </pc:cxnChg>
      </pc:sldChg>
      <pc:sldChg chg="modSp add mod">
        <pc:chgData name="Vu" userId="624b144d-60b0-46d7-887f-f26044ad4ee1" providerId="ADAL" clId="{34B35DEF-8B16-46E6-9A4A-8D663DBC2972}" dt="2022-03-10T14:11:39.569" v="2554" actId="20577"/>
        <pc:sldMkLst>
          <pc:docMk/>
          <pc:sldMk cId="2302701709" sldId="266"/>
        </pc:sldMkLst>
        <pc:spChg chg="mod">
          <ac:chgData name="Vu" userId="624b144d-60b0-46d7-887f-f26044ad4ee1" providerId="ADAL" clId="{34B35DEF-8B16-46E6-9A4A-8D663DBC2972}" dt="2022-03-10T14:11:39.569" v="2554" actId="20577"/>
          <ac:spMkLst>
            <pc:docMk/>
            <pc:sldMk cId="2302701709" sldId="266"/>
            <ac:spMk id="6" creationId="{00000000-0000-0000-0000-000000000000}"/>
          </ac:spMkLst>
        </pc:spChg>
      </pc:sldChg>
      <pc:sldChg chg="modSp add mod">
        <pc:chgData name="Vu" userId="624b144d-60b0-46d7-887f-f26044ad4ee1" providerId="ADAL" clId="{34B35DEF-8B16-46E6-9A4A-8D663DBC2972}" dt="2022-03-10T13:49:34.418" v="757" actId="20577"/>
        <pc:sldMkLst>
          <pc:docMk/>
          <pc:sldMk cId="3710127478" sldId="267"/>
        </pc:sldMkLst>
        <pc:spChg chg="mod">
          <ac:chgData name="Vu" userId="624b144d-60b0-46d7-887f-f26044ad4ee1" providerId="ADAL" clId="{34B35DEF-8B16-46E6-9A4A-8D663DBC2972}" dt="2022-03-10T13:49:34.418" v="757" actId="20577"/>
          <ac:spMkLst>
            <pc:docMk/>
            <pc:sldMk cId="3710127478" sldId="267"/>
            <ac:spMk id="6" creationId="{00000000-0000-0000-0000-000000000000}"/>
          </ac:spMkLst>
        </pc:spChg>
      </pc:sldChg>
      <pc:sldChg chg="modSp add mod">
        <pc:chgData name="Vu" userId="624b144d-60b0-46d7-887f-f26044ad4ee1" providerId="ADAL" clId="{34B35DEF-8B16-46E6-9A4A-8D663DBC2972}" dt="2022-03-10T13:50:01.147" v="813" actId="20577"/>
        <pc:sldMkLst>
          <pc:docMk/>
          <pc:sldMk cId="972242193" sldId="268"/>
        </pc:sldMkLst>
        <pc:spChg chg="mod">
          <ac:chgData name="Vu" userId="624b144d-60b0-46d7-887f-f26044ad4ee1" providerId="ADAL" clId="{34B35DEF-8B16-46E6-9A4A-8D663DBC2972}" dt="2022-03-10T13:50:01.147" v="813" actId="20577"/>
          <ac:spMkLst>
            <pc:docMk/>
            <pc:sldMk cId="972242193" sldId="268"/>
            <ac:spMk id="6" creationId="{00000000-0000-0000-0000-000000000000}"/>
          </ac:spMkLst>
        </pc:spChg>
      </pc:sldChg>
      <pc:sldChg chg="modSp add mod">
        <pc:chgData name="Vu" userId="624b144d-60b0-46d7-887f-f26044ad4ee1" providerId="ADAL" clId="{34B35DEF-8B16-46E6-9A4A-8D663DBC2972}" dt="2022-03-10T13:50:36.977" v="869" actId="20577"/>
        <pc:sldMkLst>
          <pc:docMk/>
          <pc:sldMk cId="1226620775" sldId="269"/>
        </pc:sldMkLst>
        <pc:spChg chg="mod">
          <ac:chgData name="Vu" userId="624b144d-60b0-46d7-887f-f26044ad4ee1" providerId="ADAL" clId="{34B35DEF-8B16-46E6-9A4A-8D663DBC2972}" dt="2022-03-10T13:50:36.977" v="869" actId="20577"/>
          <ac:spMkLst>
            <pc:docMk/>
            <pc:sldMk cId="1226620775" sldId="269"/>
            <ac:spMk id="6" creationId="{00000000-0000-0000-0000-000000000000}"/>
          </ac:spMkLst>
        </pc:spChg>
      </pc:sldChg>
      <pc:sldChg chg="modSp add mod">
        <pc:chgData name="Vu" userId="624b144d-60b0-46d7-887f-f26044ad4ee1" providerId="ADAL" clId="{34B35DEF-8B16-46E6-9A4A-8D663DBC2972}" dt="2022-03-10T13:50:15.777" v="840" actId="20577"/>
        <pc:sldMkLst>
          <pc:docMk/>
          <pc:sldMk cId="1008563643" sldId="270"/>
        </pc:sldMkLst>
        <pc:spChg chg="mod">
          <ac:chgData name="Vu" userId="624b144d-60b0-46d7-887f-f26044ad4ee1" providerId="ADAL" clId="{34B35DEF-8B16-46E6-9A4A-8D663DBC2972}" dt="2022-03-10T13:50:15.777" v="840" actId="20577"/>
          <ac:spMkLst>
            <pc:docMk/>
            <pc:sldMk cId="1008563643" sldId="270"/>
            <ac:spMk id="6" creationId="{00000000-0000-0000-0000-000000000000}"/>
          </ac:spMkLst>
        </pc:spChg>
      </pc:sldChg>
      <pc:sldChg chg="modSp add mod">
        <pc:chgData name="Vu" userId="624b144d-60b0-46d7-887f-f26044ad4ee1" providerId="ADAL" clId="{34B35DEF-8B16-46E6-9A4A-8D663DBC2972}" dt="2022-03-10T13:50:59.328" v="900" actId="20577"/>
        <pc:sldMkLst>
          <pc:docMk/>
          <pc:sldMk cId="948874119" sldId="271"/>
        </pc:sldMkLst>
        <pc:spChg chg="mod">
          <ac:chgData name="Vu" userId="624b144d-60b0-46d7-887f-f26044ad4ee1" providerId="ADAL" clId="{34B35DEF-8B16-46E6-9A4A-8D663DBC2972}" dt="2022-03-10T13:50:59.328" v="900" actId="20577"/>
          <ac:spMkLst>
            <pc:docMk/>
            <pc:sldMk cId="948874119" sldId="271"/>
            <ac:spMk id="6" creationId="{00000000-0000-0000-0000-000000000000}"/>
          </ac:spMkLst>
        </pc:spChg>
      </pc:sldChg>
      <pc:sldChg chg="modSp add mod">
        <pc:chgData name="Vu" userId="624b144d-60b0-46d7-887f-f26044ad4ee1" providerId="ADAL" clId="{34B35DEF-8B16-46E6-9A4A-8D663DBC2972}" dt="2022-03-10T13:51:19.688" v="933" actId="20577"/>
        <pc:sldMkLst>
          <pc:docMk/>
          <pc:sldMk cId="4293306376" sldId="272"/>
        </pc:sldMkLst>
        <pc:spChg chg="mod">
          <ac:chgData name="Vu" userId="624b144d-60b0-46d7-887f-f26044ad4ee1" providerId="ADAL" clId="{34B35DEF-8B16-46E6-9A4A-8D663DBC2972}" dt="2022-03-10T13:51:19.688" v="933" actId="20577"/>
          <ac:spMkLst>
            <pc:docMk/>
            <pc:sldMk cId="4293306376" sldId="272"/>
            <ac:spMk id="6" creationId="{00000000-0000-0000-0000-000000000000}"/>
          </ac:spMkLst>
        </pc:spChg>
      </pc:sldChg>
      <pc:sldChg chg="add del ord">
        <pc:chgData name="Vu" userId="624b144d-60b0-46d7-887f-f26044ad4ee1" providerId="ADAL" clId="{34B35DEF-8B16-46E6-9A4A-8D663DBC2972}" dt="2022-03-10T14:00:45.648" v="1830" actId="47"/>
        <pc:sldMkLst>
          <pc:docMk/>
          <pc:sldMk cId="2929221525" sldId="273"/>
        </pc:sldMkLst>
      </pc:sldChg>
      <pc:sldChg chg="addSp delSp modSp add mod">
        <pc:chgData name="Vu" userId="624b144d-60b0-46d7-887f-f26044ad4ee1" providerId="ADAL" clId="{34B35DEF-8B16-46E6-9A4A-8D663DBC2972}" dt="2022-03-10T14:00:26.648" v="1826" actId="20577"/>
        <pc:sldMkLst>
          <pc:docMk/>
          <pc:sldMk cId="3401815859" sldId="274"/>
        </pc:sldMkLst>
        <pc:spChg chg="del">
          <ac:chgData name="Vu" userId="624b144d-60b0-46d7-887f-f26044ad4ee1" providerId="ADAL" clId="{34B35DEF-8B16-46E6-9A4A-8D663DBC2972}" dt="2022-03-10T14:00:07.688" v="1771" actId="478"/>
          <ac:spMkLst>
            <pc:docMk/>
            <pc:sldMk cId="3401815859" sldId="274"/>
            <ac:spMk id="3" creationId="{00000000-0000-0000-0000-000000000000}"/>
          </ac:spMkLst>
        </pc:spChg>
        <pc:spChg chg="add mod">
          <ac:chgData name="Vu" userId="624b144d-60b0-46d7-887f-f26044ad4ee1" providerId="ADAL" clId="{34B35DEF-8B16-46E6-9A4A-8D663DBC2972}" dt="2022-03-10T14:00:01.288" v="1770" actId="478"/>
          <ac:spMkLst>
            <pc:docMk/>
            <pc:sldMk cId="3401815859" sldId="274"/>
            <ac:spMk id="4" creationId="{DB07F98C-499C-491C-9733-13231DA4F562}"/>
          </ac:spMkLst>
        </pc:spChg>
        <pc:spChg chg="mod">
          <ac:chgData name="Vu" userId="624b144d-60b0-46d7-887f-f26044ad4ee1" providerId="ADAL" clId="{34B35DEF-8B16-46E6-9A4A-8D663DBC2972}" dt="2022-03-10T14:00:26.648" v="1826" actId="20577"/>
          <ac:spMkLst>
            <pc:docMk/>
            <pc:sldMk cId="3401815859" sldId="274"/>
            <ac:spMk id="7" creationId="{00000000-0000-0000-0000-000000000000}"/>
          </ac:spMkLst>
        </pc:spChg>
        <pc:spChg chg="del">
          <ac:chgData name="Vu" userId="624b144d-60b0-46d7-887f-f26044ad4ee1" providerId="ADAL" clId="{34B35DEF-8B16-46E6-9A4A-8D663DBC2972}" dt="2022-03-10T14:00:01.288" v="1770" actId="478"/>
          <ac:spMkLst>
            <pc:docMk/>
            <pc:sldMk cId="3401815859" sldId="274"/>
            <ac:spMk id="8" creationId="{00000000-0000-0000-0000-000000000000}"/>
          </ac:spMkLst>
        </pc:spChg>
      </pc:sldChg>
      <pc:sldChg chg="modSp add mod ord">
        <pc:chgData name="Vu" userId="624b144d-60b0-46d7-887f-f26044ad4ee1" providerId="ADAL" clId="{34B35DEF-8B16-46E6-9A4A-8D663DBC2972}" dt="2022-03-10T14:00:58.538" v="1865" actId="20577"/>
        <pc:sldMkLst>
          <pc:docMk/>
          <pc:sldMk cId="124104630" sldId="275"/>
        </pc:sldMkLst>
        <pc:spChg chg="mod">
          <ac:chgData name="Vu" userId="624b144d-60b0-46d7-887f-f26044ad4ee1" providerId="ADAL" clId="{34B35DEF-8B16-46E6-9A4A-8D663DBC2972}" dt="2022-03-10T14:00:58.538" v="1865" actId="20577"/>
          <ac:spMkLst>
            <pc:docMk/>
            <pc:sldMk cId="124104630" sldId="275"/>
            <ac:spMk id="7" creationId="{00000000-0000-0000-0000-000000000000}"/>
          </ac:spMkLst>
        </pc:spChg>
      </pc:sldChg>
      <pc:sldChg chg="modSp add mod ord">
        <pc:chgData name="Vu" userId="624b144d-60b0-46d7-887f-f26044ad4ee1" providerId="ADAL" clId="{34B35DEF-8B16-46E6-9A4A-8D663DBC2972}" dt="2022-03-10T14:01:15.699" v="1882" actId="20577"/>
        <pc:sldMkLst>
          <pc:docMk/>
          <pc:sldMk cId="2784415833" sldId="276"/>
        </pc:sldMkLst>
        <pc:spChg chg="mod">
          <ac:chgData name="Vu" userId="624b144d-60b0-46d7-887f-f26044ad4ee1" providerId="ADAL" clId="{34B35DEF-8B16-46E6-9A4A-8D663DBC2972}" dt="2022-03-10T14:01:15.699" v="1882" actId="20577"/>
          <ac:spMkLst>
            <pc:docMk/>
            <pc:sldMk cId="2784415833" sldId="276"/>
            <ac:spMk id="7" creationId="{00000000-0000-0000-0000-000000000000}"/>
          </ac:spMkLst>
        </pc:spChg>
      </pc:sldChg>
      <pc:sldChg chg="addSp delSp modSp add del mod ord">
        <pc:chgData name="Vu" userId="624b144d-60b0-46d7-887f-f26044ad4ee1" providerId="ADAL" clId="{34B35DEF-8B16-46E6-9A4A-8D663DBC2972}" dt="2022-03-10T14:08:01.339" v="2379" actId="47"/>
        <pc:sldMkLst>
          <pc:docMk/>
          <pc:sldMk cId="1398670040" sldId="277"/>
        </pc:sldMkLst>
        <pc:spChg chg="add mod">
          <ac:chgData name="Vu" userId="624b144d-60b0-46d7-887f-f26044ad4ee1" providerId="ADAL" clId="{34B35DEF-8B16-46E6-9A4A-8D663DBC2972}" dt="2022-03-10T14:07:01.254" v="2378" actId="20577"/>
          <ac:spMkLst>
            <pc:docMk/>
            <pc:sldMk cId="1398670040" sldId="277"/>
            <ac:spMk id="7" creationId="{6C1F6328-9BAC-4775-AFC5-29781DB2944F}"/>
          </ac:spMkLst>
        </pc:spChg>
        <pc:spChg chg="del">
          <ac:chgData name="Vu" userId="624b144d-60b0-46d7-887f-f26044ad4ee1" providerId="ADAL" clId="{34B35DEF-8B16-46E6-9A4A-8D663DBC2972}" dt="2022-03-10T14:04:00.448" v="2163" actId="478"/>
          <ac:spMkLst>
            <pc:docMk/>
            <pc:sldMk cId="1398670040" sldId="277"/>
            <ac:spMk id="8" creationId="{6BD20F59-7C49-4ABD-BD42-C5B0761FB71C}"/>
          </ac:spMkLst>
        </pc:spChg>
        <pc:spChg chg="del">
          <ac:chgData name="Vu" userId="624b144d-60b0-46d7-887f-f26044ad4ee1" providerId="ADAL" clId="{34B35DEF-8B16-46E6-9A4A-8D663DBC2972}" dt="2022-03-10T14:04:00.448" v="2163" actId="478"/>
          <ac:spMkLst>
            <pc:docMk/>
            <pc:sldMk cId="1398670040" sldId="277"/>
            <ac:spMk id="9" creationId="{CAAAEB65-2857-441A-9B69-8C7E815EC717}"/>
          </ac:spMkLst>
        </pc:spChg>
        <pc:cxnChg chg="del">
          <ac:chgData name="Vu" userId="624b144d-60b0-46d7-887f-f26044ad4ee1" providerId="ADAL" clId="{34B35DEF-8B16-46E6-9A4A-8D663DBC2972}" dt="2022-03-10T14:04:00.448" v="2163" actId="478"/>
          <ac:cxnSpMkLst>
            <pc:docMk/>
            <pc:sldMk cId="1398670040" sldId="277"/>
            <ac:cxnSpMk id="10" creationId="{EF775F12-8014-4CCE-BD0E-16D8F75EC8BE}"/>
          </ac:cxnSpMkLst>
        </pc:cxnChg>
      </pc:sldChg>
      <pc:sldMasterChg chg="addSldLayout">
        <pc:chgData name="Vu" userId="624b144d-60b0-46d7-887f-f26044ad4ee1" providerId="ADAL" clId="{34B35DEF-8B16-46E6-9A4A-8D663DBC2972}" dt="2022-03-10T13:59:49.324" v="1766" actId="27028"/>
        <pc:sldMasterMkLst>
          <pc:docMk/>
          <pc:sldMasterMk cId="4266284619" sldId="2147483648"/>
        </pc:sldMasterMkLst>
        <pc:sldLayoutChg chg="add">
          <pc:chgData name="Vu" userId="624b144d-60b0-46d7-887f-f26044ad4ee1" providerId="ADAL" clId="{34B35DEF-8B16-46E6-9A4A-8D663DBC2972}" dt="2022-03-10T13:59:49.324" v="1766" actId="27028"/>
          <pc:sldLayoutMkLst>
            <pc:docMk/>
            <pc:sldMasterMk cId="4266284619" sldId="2147483648"/>
            <pc:sldLayoutMk cId="1854043005" sldId="2147483651"/>
          </pc:sldLayoutMkLst>
        </pc:sldLayoutChg>
        <pc:sldLayoutChg chg="add">
          <pc:chgData name="Vu" userId="624b144d-60b0-46d7-887f-f26044ad4ee1" providerId="ADAL" clId="{34B35DEF-8B16-46E6-9A4A-8D663DBC2972}" dt="2022-03-10T06:39:21.929" v="42" actId="27028"/>
          <pc:sldLayoutMkLst>
            <pc:docMk/>
            <pc:sldMasterMk cId="4266284619" sldId="2147483648"/>
            <pc:sldLayoutMk cId="2545890661"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B4714-DCB8-466E-B9FE-2ACA9E391CA4}" type="datetimeFigureOut">
              <a:rPr lang="en-US" smtClean="0"/>
              <a:t>5/28/2022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0E6E3-B832-4D97-929B-19C4F7D8472A}" type="slidenum">
              <a:rPr lang="en-US" smtClean="0"/>
              <a:t>‹#›</a:t>
            </a:fld>
            <a:endParaRPr lang="en-US"/>
          </a:p>
        </p:txBody>
      </p:sp>
    </p:spTree>
    <p:extLst>
      <p:ext uri="{BB962C8B-B14F-4D97-AF65-F5344CB8AC3E}">
        <p14:creationId xmlns:p14="http://schemas.microsoft.com/office/powerpoint/2010/main" val="107614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Chào mọi người, hôm nay em sẽ trình bày về luận văn tốt nghiệp của em</a:t>
            </a:r>
            <a:r>
              <a:rPr lang="en-US" dirty="0"/>
              <a:t>. </a:t>
            </a:r>
            <a:r>
              <a:rPr lang="vi-VN" dirty="0"/>
              <a:t>Đề tài được em thực hiện là lọc nhiễu âm thanh sử dụng học sâu.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a:t>
            </a:fld>
            <a:endParaRPr lang="en-US"/>
          </a:p>
        </p:txBody>
      </p:sp>
    </p:spTree>
    <p:extLst>
      <p:ext uri="{BB962C8B-B14F-4D97-AF65-F5344CB8AC3E}">
        <p14:creationId xmlns:p14="http://schemas.microsoft.com/office/powerpoint/2010/main" val="104670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Tiếp theo em sẽ trình bày về một số nghiên cứu có liên quan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10</a:t>
            </a:fld>
            <a:endParaRPr lang="en-US"/>
          </a:p>
        </p:txBody>
      </p:sp>
    </p:spTree>
    <p:extLst>
      <p:ext uri="{BB962C8B-B14F-4D97-AF65-F5344CB8AC3E}">
        <p14:creationId xmlns:p14="http://schemas.microsoft.com/office/powerpoint/2010/main" val="3512814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em sẽ trình bày về cách tiếp cận cổ điển thường được sử dụng trong điện viễn thông. Cũng xuất phát từ giọng nói có lẫn nhiễu y(t), trong cách tiếp cận này, người ta sử dụng 1 bộ lọc được em gọi là g(t) và tính toán tích chập giữa giọng nói nhiễu với bộ lọc này.</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11</a:t>
            </a:fld>
            <a:endParaRPr lang="en-US"/>
          </a:p>
        </p:txBody>
      </p:sp>
    </p:spTree>
    <p:extLst>
      <p:ext uri="{BB962C8B-B14F-4D97-AF65-F5344CB8AC3E}">
        <p14:creationId xmlns:p14="http://schemas.microsoft.com/office/powerpoint/2010/main" val="12149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cuối cùng bài toán lọc nhiễu này trở thành một bài toán tối ưu hàm mất mát MSE. Ưu điểm của cách làm này là ... Tuy nhiên sự hiệu quả của nó cũng chỉ giới hạn lại ở các loại nhiễu có các tần số cấu tạo (spectrum) ít biến đổi theo thời gian mà thôi. Đặc điểm này khiến cho cách tiếp cận cổ điển phù hợp với thực tế các loại nhiễu xuất hiện trong điện điện tử nhưng trong luận văn này, đặc điểm này không còn đúng nữa.</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12</a:t>
            </a:fld>
            <a:endParaRPr lang="en-US"/>
          </a:p>
        </p:txBody>
      </p:sp>
    </p:spTree>
    <p:extLst>
      <p:ext uri="{BB962C8B-B14F-4D97-AF65-F5344CB8AC3E}">
        <p14:creationId xmlns:p14="http://schemas.microsoft.com/office/powerpoint/2010/main" val="1574658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Vì lý do như vậy, em tiến hành tìm hiểu cách tiếp cận học sâu. Trong cách tiếp cận học sâu được chia làm 2 loại: mask trên số thực (tập trung vào biến đổi tần số, ko đụng tới góc quay) và mask số phức (biến đổi cả biên độ lẫn</a:t>
            </a:r>
            <a:r>
              <a:rPr lang="en-US" dirty="0"/>
              <a:t> </a:t>
            </a:r>
            <a:r>
              <a:rPr lang="en-US" dirty="0" err="1"/>
              <a:t>pha</a:t>
            </a:r>
            <a:r>
              <a:rPr lang="vi-VN" dirty="0"/>
              <a:t>). Trong luận văn này mô hình của em sẽ tập trung chủ yếu vào mô hình sử dụng mask số thực. Mô hình được em tham khảo chính là mô hình DTLN.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13</a:t>
            </a:fld>
            <a:endParaRPr lang="en-US"/>
          </a:p>
        </p:txBody>
      </p:sp>
    </p:spTree>
    <p:extLst>
      <p:ext uri="{BB962C8B-B14F-4D97-AF65-F5344CB8AC3E}">
        <p14:creationId xmlns:p14="http://schemas.microsoft.com/office/powerpoint/2010/main" val="40009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này được chia thành 2 mô hình lọc nhiễu con lần lượt trên các biến đổi Fourier thời gian ngắn và trên các thành phần từ học được bởi các lớp tích chập 1 chiều. Cả hai mô hình con này đều sử dụng chung một bộ lọc nhiễu bao gồm 2 LSTM và một lớp FC ở cuối để tạo ra mask lọc nhiễu số thực.</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14</a:t>
            </a:fld>
            <a:endParaRPr lang="en-US"/>
          </a:p>
        </p:txBody>
      </p:sp>
    </p:spTree>
    <p:extLst>
      <p:ext uri="{BB962C8B-B14F-4D97-AF65-F5344CB8AC3E}">
        <p14:creationId xmlns:p14="http://schemas.microsoft.com/office/powerpoint/2010/main" val="1371045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Cách tiếp cận theo hướng học sâu này có ưu điểm lọc được nhiều loại nhiễu tương tự nhau và các nhiễu có tần số cấu tạo biến đổi giống như giọng nói (điều này sẽ được thể hiện thông qua phần DEMO của em). Tuy nhiên, để huấn luyện được và có thể thực thi các mô hình theo hướng tiếp cận này cũng đòi hỏi nhiều tài nguyên hơn và thời gian chạy cũng như huấn luyện nó cũng nhiều hơn, và một điều quan trọng đó chính là chất lượng của giọng nói sau khi lọc vẫn còn khá hạn chế</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15</a:t>
            </a:fld>
            <a:endParaRPr lang="en-US"/>
          </a:p>
        </p:txBody>
      </p:sp>
    </p:spTree>
    <p:extLst>
      <p:ext uri="{BB962C8B-B14F-4D97-AF65-F5344CB8AC3E}">
        <p14:creationId xmlns:p14="http://schemas.microsoft.com/office/powerpoint/2010/main" val="273750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Nhằm khắc phục phần nào những hạn chế đó, em đề xuất ra các cải tiến của mình</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16</a:t>
            </a:fld>
            <a:endParaRPr lang="en-US"/>
          </a:p>
        </p:txBody>
      </p:sp>
    </p:spTree>
    <p:extLst>
      <p:ext uri="{BB962C8B-B14F-4D97-AF65-F5344CB8AC3E}">
        <p14:creationId xmlns:p14="http://schemas.microsoft.com/office/powerpoint/2010/main" val="2678810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yêu cầu ứng dụng cần phải thực thi trong thời gian thực với nguồn tài nguyên hạn chế trên các máy tương đối yếu, em đặt ra một số yêu cầu về mô hình như sau:</a:t>
            </a:r>
          </a:p>
          <a:p>
            <a:endParaRPr lang="vi-VN" dirty="0"/>
          </a:p>
          <a:p>
            <a:pPr marL="171450" indent="-171450">
              <a:buFontTx/>
              <a:buChar char="-"/>
            </a:pPr>
            <a:r>
              <a:rPr lang="vi-VN" dirty="0"/>
              <a:t>Mô hình cần có kích thước đủ nhỏ (mong muốn của em là &lt; 700000 tham số)</a:t>
            </a:r>
          </a:p>
          <a:p>
            <a:pPr marL="171450" indent="-171450">
              <a:buFontTx/>
              <a:buChar char="-"/>
            </a:pPr>
            <a:r>
              <a:rPr lang="vi-VN" dirty="0"/>
              <a:t>Thời gian chạy phải đủ nhanh (&lt; 8ms do các ràng buộc về tính thời gian thực của mô hình)</a:t>
            </a:r>
          </a:p>
          <a:p>
            <a:pPr marL="171450" indent="-171450">
              <a:buFontTx/>
              <a:buChar char="-"/>
            </a:pPr>
            <a:r>
              <a:rPr lang="vi-VN" dirty="0"/>
              <a:t>Và điều quan trọng nhất đó là mô hình cần phải đảm bảo được chất lượng âm thanh sau khi lọc</a:t>
            </a:r>
          </a:p>
          <a:p>
            <a:pPr marL="171450" indent="-171450">
              <a:buFontTx/>
              <a:buChar char="-"/>
            </a:pPr>
            <a:endParaRPr lang="vi-VN" dirty="0"/>
          </a:p>
          <a:p>
            <a:pPr marL="0" indent="0">
              <a:buFontTx/>
              <a:buNone/>
            </a:pPr>
            <a:r>
              <a:rPr lang="vi-VN" dirty="0"/>
              <a:t>Với tất cả những yêu câu trên, em tiến hành thiết kế lại mô hình</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17</a:t>
            </a:fld>
            <a:endParaRPr lang="en-US"/>
          </a:p>
        </p:txBody>
      </p:sp>
    </p:spTree>
    <p:extLst>
      <p:ext uri="{BB962C8B-B14F-4D97-AF65-F5344CB8AC3E}">
        <p14:creationId xmlns:p14="http://schemas.microsoft.com/office/powerpoint/2010/main" val="226503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đề xuất của em gồm hai phần chính:</a:t>
            </a:r>
          </a:p>
          <a:p>
            <a:pPr marL="171450" indent="-171450">
              <a:buFontTx/>
              <a:buChar char="-"/>
            </a:pPr>
            <a:r>
              <a:rPr lang="vi-VN" dirty="0"/>
              <a:t>Bộ nén dữ liệu</a:t>
            </a:r>
          </a:p>
          <a:p>
            <a:pPr marL="171450" indent="-171450">
              <a:buFontTx/>
              <a:buChar char="-"/>
            </a:pPr>
            <a:r>
              <a:rPr lang="vi-VN" dirty="0"/>
              <a:t>Và bộ lọc nhiễu chính</a:t>
            </a:r>
          </a:p>
          <a:p>
            <a:pPr marL="171450" indent="-171450">
              <a:buFontTx/>
              <a:buChar char="-"/>
            </a:pPr>
            <a:endParaRPr lang="vi-VN" dirty="0"/>
          </a:p>
          <a:p>
            <a:pPr marL="0" indent="0">
              <a:buFontTx/>
              <a:buNone/>
            </a:pPr>
            <a:r>
              <a:rPr lang="vi-VN" dirty="0"/>
              <a:t>Với bộ nén dữ liệu, em sử dụng 2 lớp Convolution chồng lên nhau để nhận diện ra các cạnh có tồn tại bên trong biên độ của số phức trả về bởi biến đổi Fourier thời gian ngắn, lần lượt sau các bước pooling và masking, em thu được dữ liệu đầu vào mới của bộ lọc nhiễu.</a:t>
            </a:r>
          </a:p>
          <a:p>
            <a:pPr marL="0" indent="0">
              <a:buFontTx/>
              <a:buNone/>
            </a:pPr>
            <a:endParaRPr lang="vi-VN" dirty="0"/>
          </a:p>
          <a:p>
            <a:pPr marL="0" indent="0">
              <a:buFontTx/>
              <a:buNone/>
            </a:pPr>
            <a:r>
              <a:rPr lang="vi-VN" dirty="0"/>
              <a:t>Bộ lọc nhiễu có cấu tạo bao gồm hai lớp LSTM chồng lên nhau với các lớp Dense xen giữa 2 lớp. Bộ này nhận dữ liệu sau khi đã nén và tiến hành dự đoán mask số thực cho dữ liệu đầu vào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18</a:t>
            </a:fld>
            <a:endParaRPr lang="en-US"/>
          </a:p>
        </p:txBody>
      </p:sp>
    </p:spTree>
    <p:extLst>
      <p:ext uri="{BB962C8B-B14F-4D97-AF65-F5344CB8AC3E}">
        <p14:creationId xmlns:p14="http://schemas.microsoft.com/office/powerpoint/2010/main" val="143311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Đề xuất thứ hai của em đối với đề tài này chính là hàm mất mát. Xuất phát từ thực tế các dữ liệu trả về bởi biến đổi Fourier thời gian ngắn ở các tần số cấu tạo (là phần mang thông tin bên trong giọng nói) sẽ lớn hơn so với các giá trị ở biên độ thấp hơn (ở phần này) chỉ tạo nên chất giọng. Do đo để giọng nói ít bị mất đi nhất, cần phải giữ được các tần số trong phần mang thông tin được nguyên vẹn sau khi lọc.</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19</a:t>
            </a:fld>
            <a:endParaRPr lang="en-US"/>
          </a:p>
        </p:txBody>
      </p:sp>
    </p:spTree>
    <p:extLst>
      <p:ext uri="{BB962C8B-B14F-4D97-AF65-F5344CB8AC3E}">
        <p14:creationId xmlns:p14="http://schemas.microsoft.com/office/powerpoint/2010/main" val="189802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Bài trình bày của em được chia làm ... phần bao gồm: ....</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a:t>
            </a:fld>
            <a:endParaRPr lang="en-US"/>
          </a:p>
        </p:txBody>
      </p:sp>
    </p:spTree>
    <p:extLst>
      <p:ext uri="{BB962C8B-B14F-4D97-AF65-F5344CB8AC3E}">
        <p14:creationId xmlns:p14="http://schemas.microsoft.com/office/powerpoint/2010/main" val="378720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Xuất phát từ các lần kiểm thử mô hình, em nhận thấy rằng các mô hình đã có tuy đã có thể lọc được nhiễu ra khỏi giọng nói nhưng các nhiễu còn tồn đọng lại vẫn còn khá nhiều (hình trên) và với nhưng mô hình đã có có khả năng lọc triệt để các nhiễu còn tồn tại thì giọng nói sau khi lọc cũng bị ảnh hưởng ít nhiều (hình dưới).</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20</a:t>
            </a:fld>
            <a:endParaRPr lang="en-US"/>
          </a:p>
        </p:txBody>
      </p:sp>
    </p:spTree>
    <p:extLst>
      <p:ext uri="{BB962C8B-B14F-4D97-AF65-F5344CB8AC3E}">
        <p14:creationId xmlns:p14="http://schemas.microsoft.com/office/powerpoint/2010/main" val="135381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Dựa vào các quan sát và nhận định ở trên, em đề xuất hàm mất mát sẽ được sử dụng trong luận văn này. Hàm mất mát này bao gồm các thành phần như sau</a:t>
            </a:r>
          </a:p>
          <a:p>
            <a:endParaRPr lang="vi-VN" dirty="0"/>
          </a:p>
          <a:p>
            <a:r>
              <a:rPr lang="vi-VN" dirty="0"/>
              <a:t>L_main là các hàm mất mát thông dụng được sử dụng trong lọc nhiễu âm thanh</a:t>
            </a:r>
          </a:p>
          <a:p>
            <a:r>
              <a:rPr lang="vi-VN" dirty="0"/>
              <a:t>L_1 và L_2 lần lượt là các độ tương tự cosine giữa biến đổi Fourier thời gian ngắn của giọng nói dự đoán và giọng nói sạch và của giọng nói dự đoán và nhiễu</a:t>
            </a:r>
          </a:p>
          <a:p>
            <a:endParaRPr lang="vi-VN" dirty="0"/>
          </a:p>
          <a:p>
            <a:r>
              <a:rPr lang="vi-VN" dirty="0"/>
              <a:t>Các hệ số alpha và beta là các hằng số khi tính toán và được em chọn là 1 và 2</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21</a:t>
            </a:fld>
            <a:endParaRPr lang="en-US"/>
          </a:p>
        </p:txBody>
      </p:sp>
    </p:spTree>
    <p:extLst>
      <p:ext uri="{BB962C8B-B14F-4D97-AF65-F5344CB8AC3E}">
        <p14:creationId xmlns:p14="http://schemas.microsoft.com/office/powerpoint/2010/main" val="2410801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hiểu rõ hơn về hàm mất mát này, em phân tích chuẩn Euclid của đạo hàm hàm mất mát theo giọng nói dự đoán</a:t>
            </a:r>
          </a:p>
          <a:p>
            <a:endParaRPr lang="vi-VN" dirty="0"/>
          </a:p>
          <a:p>
            <a:r>
              <a:rPr lang="vi-VN" dirty="0"/>
              <a:t>Với hàm mất mát chính L_main được định nghĩa như (công thức)</a:t>
            </a:r>
          </a:p>
          <a:p>
            <a:r>
              <a:rPr lang="vi-VN" dirty="0"/>
              <a:t>Em thu được kết quả là chuẩn Euclic của gradient của hàm mất mát tổng hợp của em sẽ bị giới hạn bởi hàm như công thức bên</a:t>
            </a:r>
          </a:p>
          <a:p>
            <a:endParaRPr lang="vi-VN" dirty="0"/>
          </a:p>
          <a:p>
            <a:r>
              <a:rPr lang="vi-VN" dirty="0"/>
              <a:t>Xét các trường hợp ở những epoch đầu khi mà chuẩn Euclid của biến đổi Fourier thời gian ngắn của nhiễu còn tồn tại trong âm sau khi lọc lớn hơn rất nhiều so với giá trị thu được bởi giọng nói sạch: mô hình của em sẽ tối ưu theo gradient của hàm tăng cường mất mát</a:t>
            </a:r>
          </a:p>
          <a:p>
            <a:r>
              <a:rPr lang="vi-VN" dirty="0"/>
              <a:t>Và ngc lại ứng với các epoch sau của quá trình huấn luyện khi ..... Mô hình sẽ được finetool theo hàm mất mát L_main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22</a:t>
            </a:fld>
            <a:endParaRPr lang="en-US"/>
          </a:p>
        </p:txBody>
      </p:sp>
    </p:spTree>
    <p:extLst>
      <p:ext uri="{BB962C8B-B14F-4D97-AF65-F5344CB8AC3E}">
        <p14:creationId xmlns:p14="http://schemas.microsoft.com/office/powerpoint/2010/main" val="825776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đề xuất được hàm mất mát cũng như mô hình sẽ được sử dụng, em tiến hành chuẩn bị dữ liệu. Dữ liệu của em được chia thành hai loại: giọng nói sạch (ko lẫn nhiễu) và âm nhiễu thuần. Vì dữ liệu được lấy từ các tác vụ khác như Speech to text hay text to speech nên âm sạch này bị lẫn khá nhiễu nhiễu và em cần phải lọc lại các dữ liệu này bằng tay. Sau đó từ các dữ liệu đã được lọc, em trộn nhiễu vào và thu được tập dữ liệu huấn luyện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23</a:t>
            </a:fld>
            <a:endParaRPr lang="en-US"/>
          </a:p>
        </p:txBody>
      </p:sp>
    </p:spTree>
    <p:extLst>
      <p:ext uri="{BB962C8B-B14F-4D97-AF65-F5344CB8AC3E}">
        <p14:creationId xmlns:p14="http://schemas.microsoft.com/office/powerpoint/2010/main" val="2653268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các nguồn dữ liệu sạch của em. Vì tài nguyên được em sử dụng để huấn luyện mô hình khá hạn chế cho nên em sẽ chỉ sử dụng bộ dữ liệu tiếng anh (Eidin 56) để làm tập dữ liệu sạch chính. Và bộ VIVOS được em sử dụng làm âm sạch trong bộ kiểm thử sẽ được trình bày trong phân tiếp theo</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24</a:t>
            </a:fld>
            <a:endParaRPr lang="en-US"/>
          </a:p>
        </p:txBody>
      </p:sp>
    </p:spTree>
    <p:extLst>
      <p:ext uri="{BB962C8B-B14F-4D97-AF65-F5344CB8AC3E}">
        <p14:creationId xmlns:p14="http://schemas.microsoft.com/office/powerpoint/2010/main" val="320453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có được nguồn âm sạch, em bắt đầu quá trình trộn nhiễu. Nhiễu được em chia làm hai loại: nhiễu tương quan và nhiễu không tương quan để chỉ ra sự tương quan giữa các giá trị nhiễu so với giọng nói. Như trong công thức (trái), giá trị x(t) được tính là tức thời do vậy các giá trị nhiễu sẽ đảm bảo mức độ nhiễu so với từng giá trị x(t) nhưng với nhiễu ko tương quan giá trị này lại là chuẩn Euclid của x(t) do đó, nhiễu ở đây chỉ bị nhân lên một số lần chứ không làm thay đổi bản chất của nhiễu</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25</a:t>
            </a:fld>
            <a:endParaRPr lang="en-US"/>
          </a:p>
        </p:txBody>
      </p:sp>
    </p:spTree>
    <p:extLst>
      <p:ext uri="{BB962C8B-B14F-4D97-AF65-F5344CB8AC3E}">
        <p14:creationId xmlns:p14="http://schemas.microsoft.com/office/powerpoint/2010/main" val="362877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quả của hai loại này được thể hiện như sau. Các nhiễu này sẽ được mix với tỉ lệ 3:7 trong bộ dữ liệu huấn luyện.</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26</a:t>
            </a:fld>
            <a:endParaRPr lang="en-US"/>
          </a:p>
        </p:txBody>
      </p:sp>
    </p:spTree>
    <p:extLst>
      <p:ext uri="{BB962C8B-B14F-4D97-AF65-F5344CB8AC3E}">
        <p14:creationId xmlns:p14="http://schemas.microsoft.com/office/powerpoint/2010/main" val="227259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tiêu chuẩn để đánh giá âm thanh được chia làm 2 tiêu chí chính: khả năng thấu hiểu và chất lượng. Khả năng thấu hiểu được dùng như một thước đo đo khả năng nghe hiểu của một người đối với âm thanh này và chất lượng ở đây chính là âm thanh nhận được này có bị lẫn tạp âm, bị giật, rè, nhiều hay không? Để đại diện cho 2 tiêu chuẩn này, em chọn ra 2 metrics tương ứng cho từng loại là STOI và PESQ.</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27</a:t>
            </a:fld>
            <a:endParaRPr lang="en-US"/>
          </a:p>
        </p:txBody>
      </p:sp>
    </p:spTree>
    <p:extLst>
      <p:ext uri="{BB962C8B-B14F-4D97-AF65-F5344CB8AC3E}">
        <p14:creationId xmlns:p14="http://schemas.microsoft.com/office/powerpoint/2010/main" val="362404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Xuất phát từ việc tai người không cảm nhận tần số của âm theo tuyến tính, bằng nhiều nghiên cứu, người ta chỉ ra được, cảm nhận của tai có thể được mô phỏng lại bằng một đường hình dạng log như trong hình được gọi là tần số Mel. Để thuận tiện hơn trong tính toán, người ta lấy cố định các khoảng trong tần số Mel từ đó quy đổi lại về tần số Hz. Các tam giác biểu thị cho trọng số của các tần số tương ứng khi được tổng hợp lại. Một dãy các tam giác như vậy được gọi là Mel filter bank.</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28</a:t>
            </a:fld>
            <a:endParaRPr lang="en-US"/>
          </a:p>
        </p:txBody>
      </p:sp>
    </p:spTree>
    <p:extLst>
      <p:ext uri="{BB962C8B-B14F-4D97-AF65-F5344CB8AC3E}">
        <p14:creationId xmlns:p14="http://schemas.microsoft.com/office/powerpoint/2010/main" val="2410429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có thể mô phỏng lại được sự cảm nhận của tai đối với âm đầu vào, &lt;tên&gt; được gọi là STOI sử dụng điều này để ước lượng của khả năng nghe hiểu theo của một âm đối với tai người. STOI được tính toán bằng 2 bước chính: chuyển đổi tần số và tính toán correlation.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29</a:t>
            </a:fld>
            <a:endParaRPr lang="en-US"/>
          </a:p>
        </p:txBody>
      </p:sp>
    </p:spTree>
    <p:extLst>
      <p:ext uri="{BB962C8B-B14F-4D97-AF65-F5344CB8AC3E}">
        <p14:creationId xmlns:p14="http://schemas.microsoft.com/office/powerpoint/2010/main" val="408862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để bắt đầu em sẽ đặt vấn đề của đề tài</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a:t>
            </a:fld>
            <a:endParaRPr lang="en-US"/>
          </a:p>
        </p:txBody>
      </p:sp>
    </p:spTree>
    <p:extLst>
      <p:ext uri="{BB962C8B-B14F-4D97-AF65-F5344CB8AC3E}">
        <p14:creationId xmlns:p14="http://schemas.microsoft.com/office/powerpoint/2010/main" val="240268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bước đầu tiên, các âm ở tần số thường Hz được chuyển sang dạng độ nhạy cảm với tần số, có nhiều loại tần số có thể được sử dụng ở bước này, như Bark filter, để dễ hình dung em sẽ sử dụng tần số mel để tính toán ở bước này. Các âm có tần số càng thấp, sự nhảy cảm của tai ngươi đối với âm đó càng cao, nên một số chỗ màu vàng ở các âm thấp được scale rộng trong khi các giá trị ở âm cao hơn bị nén lại như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30</a:t>
            </a:fld>
            <a:endParaRPr lang="en-US"/>
          </a:p>
        </p:txBody>
      </p:sp>
    </p:spTree>
    <p:extLst>
      <p:ext uri="{BB962C8B-B14F-4D97-AF65-F5344CB8AC3E}">
        <p14:creationId xmlns:p14="http://schemas.microsoft.com/office/powerpoint/2010/main" val="96719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chuyển cả 2 âm cần so sánh sang dạng tần số Mel, bước cuối cùng là tính toán sự hệ số tương tự pearson hay chỉ cố correlation giữa âm đã được chuyển này. Quá trình tính toán này đã được đơn giản hóa nhằm mục đích trình bày, quá trình tính toán chi tiết của độ đo này được em trình bày trong LVTN trang </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31</a:t>
            </a:fld>
            <a:endParaRPr lang="en-US"/>
          </a:p>
        </p:txBody>
      </p:sp>
    </p:spTree>
    <p:extLst>
      <p:ext uri="{BB962C8B-B14F-4D97-AF65-F5344CB8AC3E}">
        <p14:creationId xmlns:p14="http://schemas.microsoft.com/office/powerpoint/2010/main" val="3363134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đánh giá tiêu chí về chất lượng âm thanh, em chọn metrics PESQ. Xuất phát từ việc một âm thanh khi truyền đi thông qua môi trường mạng sẽ bị mất mát các gói tin, hay bị nhiễm các nhiễu điện từ xuất hiện bên trong dây dẫn.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32</a:t>
            </a:fld>
            <a:endParaRPr lang="en-US"/>
          </a:p>
        </p:txBody>
      </p:sp>
    </p:spTree>
    <p:extLst>
      <p:ext uri="{BB962C8B-B14F-4D97-AF65-F5344CB8AC3E}">
        <p14:creationId xmlns:p14="http://schemas.microsoft.com/office/powerpoint/2010/main" val="555919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PESQ đánh giá hai yếu tố ảnh hưởng với độ quan trọng khác nhau thông qua việc tính toán gián đoạn D_t(k). Thông qua đó, độ gián đoạn d_sym và d_asym, tổng hợp lại và trả về kết quả cho PESQ. Việc tính toán các chỉ số d_sym và d_asym này khá phức tạp nên em sẽ ko trình bày chi tiết ở đây.</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33</a:t>
            </a:fld>
            <a:endParaRPr lang="en-US"/>
          </a:p>
        </p:txBody>
      </p:sp>
    </p:spTree>
    <p:extLst>
      <p:ext uri="{BB962C8B-B14F-4D97-AF65-F5344CB8AC3E}">
        <p14:creationId xmlns:p14="http://schemas.microsoft.com/office/powerpoint/2010/main" val="3716936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có thể có một cái nhìn bao quát hơn về phản ứng của người nghe sau khi nghe một đoạn âm thanh đã được lọc. Em tìm hiểu độ đo thứ 3 là DNSMOS. Độ đo này mô phỏng lại việc một người sau khi nghe đoạn âm thanh sẽ đánh giá nó như thế nào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34</a:t>
            </a:fld>
            <a:endParaRPr lang="en-US"/>
          </a:p>
        </p:txBody>
      </p:sp>
    </p:spTree>
    <p:extLst>
      <p:ext uri="{BB962C8B-B14F-4D97-AF65-F5344CB8AC3E}">
        <p14:creationId xmlns:p14="http://schemas.microsoft.com/office/powerpoint/2010/main" val="2471113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kết quả thu được bằng survey và bằngcách tiếp cận học sâu, DNSMOS sử dụng một mô hình để dự đoán ra 3 kết quả đánh giá âm thanh bao gồm:</a:t>
            </a:r>
          </a:p>
          <a:p>
            <a:pPr marL="171450" indent="-171450">
              <a:buFontTx/>
              <a:buChar char="-"/>
            </a:pPr>
            <a:r>
              <a:rPr lang="vi-VN" dirty="0"/>
              <a:t>Chất lượng giọng nói SIG</a:t>
            </a:r>
          </a:p>
          <a:p>
            <a:pPr marL="171450" indent="-171450">
              <a:buFontTx/>
              <a:buChar char="-"/>
            </a:pPr>
            <a:r>
              <a:rPr lang="vi-VN" dirty="0"/>
              <a:t>Chất lượng lọc nhiễu BAK</a:t>
            </a:r>
          </a:p>
          <a:p>
            <a:pPr marL="171450" indent="-171450">
              <a:buFontTx/>
              <a:buChar char="-"/>
            </a:pPr>
            <a:r>
              <a:rPr lang="vi-VN" dirty="0"/>
              <a:t>Chất lượng chung OVR</a:t>
            </a:r>
          </a:p>
          <a:p>
            <a:pPr marL="171450" indent="-171450">
              <a:buFontTx/>
              <a:buChar char="-"/>
            </a:pPr>
            <a:endParaRPr lang="vi-VN" dirty="0"/>
          </a:p>
          <a:p>
            <a:pPr marL="0" indent="0">
              <a:buFontTx/>
              <a:buNone/>
            </a:pPr>
            <a:r>
              <a:rPr lang="vi-VN" dirty="0"/>
              <a:t>Trong luận văn này, em sẽ chủ yếu tập trung vào hai độ đo SIG và BAK để đánh giá mô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35</a:t>
            </a:fld>
            <a:endParaRPr lang="en-US"/>
          </a:p>
        </p:txBody>
      </p:sp>
    </p:spTree>
    <p:extLst>
      <p:ext uri="{BB962C8B-B14F-4D97-AF65-F5344CB8AC3E}">
        <p14:creationId xmlns:p14="http://schemas.microsoft.com/office/powerpoint/2010/main" val="502836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Chung quy lại, tất cả các độ đo, ngoại trừ STOI đều cố gắng quy chuẩn giá trị đầu ra của chúng về thang đo &lt;tên&gt;. Thang đó MOS này quy định các khoảng đánh giá âm thanh từ chất lượng giọng nói cho tới chất lượng lọc nhiễu trong âm thanh, để có thể hình dung được chúng đang hoạt động ở mức độ như thế nào.</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36</a:t>
            </a:fld>
            <a:endParaRPr lang="en-US"/>
          </a:p>
        </p:txBody>
      </p:sp>
    </p:spTree>
    <p:extLst>
      <p:ext uri="{BB962C8B-B14F-4D97-AF65-F5344CB8AC3E}">
        <p14:creationId xmlns:p14="http://schemas.microsoft.com/office/powerpoint/2010/main" val="197551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có dữ liệu, mô hình và hàm mất mát, em tiến hành huấn luyện mô hình và thu được kết quả. So với mô hình đã có (ở đây em sử dụng DTLN làm mô hình so sánh), chỉ số STOI của mô hình em đạt được tương đương mô hình đã có (độ chênh lệch &lt; 2%), tuy các chỉ số về chất lượng âm thanh còn kém hơn nhưng ở chỉ số đo khả năng lọc nhiễu BAK, mô hình của em hơn hẳn mô hình đã có ở tất cả mức độ nhiễu trong khi ở một số mức độ nhiễu tầm trung tới thấp vẫn bảo toàn được toàn vẹn giọng nói (thông qua chỉ số SIG)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38</a:t>
            </a:fld>
            <a:endParaRPr lang="en-US"/>
          </a:p>
        </p:txBody>
      </p:sp>
    </p:spTree>
    <p:extLst>
      <p:ext uri="{BB962C8B-B14F-4D97-AF65-F5344CB8AC3E}">
        <p14:creationId xmlns:p14="http://schemas.microsoft.com/office/powerpoint/2010/main" val="909087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có thể quan sát rõ hơn khả năng của mô hình này trên nhiều ngôn ngữ khác nhau, em tiến hành kiểm thử trên 6 ngôn ngữ khác ngoài tiếng việt bao gồm: ..... Tuy có một số tiếng mô hình hoạt động khá tốt nhưng ở một số tiếng khác vì các giả định về sự biến thiên của tần số cấu tạo lúc này không được thỏa mãn nữa nên sự hiệu quả của mô hình cũng bị giảm đi đáng kể.</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39</a:t>
            </a:fld>
            <a:endParaRPr lang="en-US"/>
          </a:p>
        </p:txBody>
      </p:sp>
    </p:spTree>
    <p:extLst>
      <p:ext uri="{BB962C8B-B14F-4D97-AF65-F5344CB8AC3E}">
        <p14:creationId xmlns:p14="http://schemas.microsoft.com/office/powerpoint/2010/main" val="271954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có một cái nhìn khách quan hơn nữa về khả năng lọc nhiễu của mô hình, em tiến hành so sánh với một số sản phẩm mã nguồn mở và cả sản phẩm thương mại. Kết quả em thu được khá giống với kết quả em thu được khi so sánh với mô hình đã có.</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40</a:t>
            </a:fld>
            <a:endParaRPr lang="en-US"/>
          </a:p>
        </p:txBody>
      </p:sp>
    </p:spTree>
    <p:extLst>
      <p:ext uri="{BB962C8B-B14F-4D97-AF65-F5344CB8AC3E}">
        <p14:creationId xmlns:p14="http://schemas.microsoft.com/office/powerpoint/2010/main" val="304168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lâu, việc hoạt động nghe nhìn trực tuyến đã trở nên phổ biến đặc biệt trong tình hình dịch bệnh hiện nay. Nhưng các hoạt động này cũng rất dễ chịu ảnh hưởng từ các yếu tố môi trường đến từ người hoạt động trực tuyến, đặc biệt là tiếng ồn (nhiễu).</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4</a:t>
            </a:fld>
            <a:endParaRPr lang="en-US"/>
          </a:p>
        </p:txBody>
      </p:sp>
    </p:spTree>
    <p:extLst>
      <p:ext uri="{BB962C8B-B14F-4D97-AF65-F5344CB8AC3E}">
        <p14:creationId xmlns:p14="http://schemas.microsoft.com/office/powerpoint/2010/main" val="1967409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sau khi được huấn luyện sẽ được em tích hợp vào ứng dụng lọc nhiễu của em. Quá trình lọc nhiễu bên trong ứng dụng được mô tả như sau: ban đầu từ mic thật em thu được giọng nói lẫn tiếng ồn, giọng nói này sau khi đi qua đường ống lọc nhiễu của em sẽ trả về giọng nói đã được lọc, bỏ giọng nói này vào microphone ảo, các ứng dụng khác thông qua mic ảo này trả về kết quả cho người dùng</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41</a:t>
            </a:fld>
            <a:endParaRPr lang="en-US"/>
          </a:p>
        </p:txBody>
      </p:sp>
    </p:spTree>
    <p:extLst>
      <p:ext uri="{BB962C8B-B14F-4D97-AF65-F5344CB8AC3E}">
        <p14:creationId xmlns:p14="http://schemas.microsoft.com/office/powerpoint/2010/main" val="118145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Dễ thấy với sơ đồ hoạt động như trên, đường ống lọc nhiễu là thành phần chủ chốt để đảm bảo hệ thống có khả năng hoạt động trong thời gian thực. Do đó, em sẽ tiến hành đo đạc độ trễ của đường ống lọc nhiễu này. Kết quả thu được như bảng 4.4. Trong quá trình đo, em chia các trường hợp kiểm thử thành 3 loại có sử dụng google meet, đang ghi âm bằng ứng dụng của em và không sử dụng nào cả.</a:t>
            </a:r>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42</a:t>
            </a:fld>
            <a:endParaRPr lang="en-US"/>
          </a:p>
        </p:txBody>
      </p:sp>
    </p:spTree>
    <p:extLst>
      <p:ext uri="{BB962C8B-B14F-4D97-AF65-F5344CB8AC3E}">
        <p14:creationId xmlns:p14="http://schemas.microsoft.com/office/powerpoint/2010/main" val="292744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44</a:t>
            </a:fld>
            <a:endParaRPr lang="en-US"/>
          </a:p>
        </p:txBody>
      </p:sp>
    </p:spTree>
    <p:extLst>
      <p:ext uri="{BB962C8B-B14F-4D97-AF65-F5344CB8AC3E}">
        <p14:creationId xmlns:p14="http://schemas.microsoft.com/office/powerpoint/2010/main" val="3483380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46</a:t>
            </a:fld>
            <a:endParaRPr lang="en-US"/>
          </a:p>
        </p:txBody>
      </p:sp>
    </p:spTree>
    <p:extLst>
      <p:ext uri="{BB962C8B-B14F-4D97-AF65-F5344CB8AC3E}">
        <p14:creationId xmlns:p14="http://schemas.microsoft.com/office/powerpoint/2010/main" val="2442202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47</a:t>
            </a:fld>
            <a:endParaRPr lang="en-US"/>
          </a:p>
        </p:txBody>
      </p:sp>
    </p:spTree>
    <p:extLst>
      <p:ext uri="{BB962C8B-B14F-4D97-AF65-F5344CB8AC3E}">
        <p14:creationId xmlns:p14="http://schemas.microsoft.com/office/powerpoint/2010/main" val="3025617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0E6E3-B832-4D97-929B-19C4F7D8472A}" type="slidenum">
              <a:rPr lang="en-US" smtClean="0"/>
              <a:t>48</a:t>
            </a:fld>
            <a:endParaRPr lang="en-US"/>
          </a:p>
        </p:txBody>
      </p:sp>
    </p:spTree>
    <p:extLst>
      <p:ext uri="{BB962C8B-B14F-4D97-AF65-F5344CB8AC3E}">
        <p14:creationId xmlns:p14="http://schemas.microsoft.com/office/powerpoint/2010/main" val="1700561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Là một đề tài mang tính ứng dụng nên việc thiết kế và ứng dụng mô hình vào hệ thống sẽ được em chú trọng. Trong quá trình thực hiện đề tài này, em gặp một số các thách thức như sau: về mô hình, ngoài việc phải đảm bảo chất lượng ......</a:t>
            </a:r>
          </a:p>
        </p:txBody>
      </p:sp>
      <p:sp>
        <p:nvSpPr>
          <p:cNvPr id="4" name="Slide Number Placeholder 3"/>
          <p:cNvSpPr>
            <a:spLocks noGrp="1"/>
          </p:cNvSpPr>
          <p:nvPr>
            <p:ph type="sldNum" sz="quarter" idx="5"/>
          </p:nvPr>
        </p:nvSpPr>
        <p:spPr/>
        <p:txBody>
          <a:bodyPr/>
          <a:lstStyle/>
          <a:p>
            <a:fld id="{45C6F4F3-6CDB-4DB4-ADE8-18197AEBEF36}" type="slidenum">
              <a:rPr lang="en-US" smtClean="0"/>
              <a:t>49</a:t>
            </a:fld>
            <a:endParaRPr lang="en-US"/>
          </a:p>
        </p:txBody>
      </p:sp>
    </p:spTree>
    <p:extLst>
      <p:ext uri="{BB962C8B-B14F-4D97-AF65-F5344CB8AC3E}">
        <p14:creationId xmlns:p14="http://schemas.microsoft.com/office/powerpoint/2010/main" val="2515880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bước đầu tiên, các âm ở tần số thường Hz được chuyển sang dạng độ nhạy cảm với tần số, có nhiều loại tần số có thể được sử dụng ở bước này, như Bark filter, để dễ hình dung em sẽ sử dụng tần số mel để tính toán ở bước này. Các âm có tần số càng thấp, sự nhảy cảm của tai ngươi đối với âm đó càng cao, nên một số chỗ màu vàng ở các âm thấp được scale rộng trong khi các giá trị ở âm cao hơn bị nén lại như hình.</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50</a:t>
            </a:fld>
            <a:endParaRPr lang="en-US"/>
          </a:p>
        </p:txBody>
      </p:sp>
    </p:spTree>
    <p:extLst>
      <p:ext uri="{BB962C8B-B14F-4D97-AF65-F5344CB8AC3E}">
        <p14:creationId xmlns:p14="http://schemas.microsoft.com/office/powerpoint/2010/main" val="967198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chuyển cả 2 âm cần so sánh sang dạng tần số Mel, bước cuối cùng là tính toán sự hệ số tương tự pearson hay chỉ cố correlation giữa âm đã được chuyển này. Kết quả thu được chính là độ đo STOI.</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51</a:t>
            </a:fld>
            <a:endParaRPr lang="en-US"/>
          </a:p>
        </p:txBody>
      </p:sp>
    </p:spTree>
    <p:extLst>
      <p:ext uri="{BB962C8B-B14F-4D97-AF65-F5344CB8AC3E}">
        <p14:creationId xmlns:p14="http://schemas.microsoft.com/office/powerpoint/2010/main" val="3363134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đã chuyển cả 2 âm cần so sánh sang dạng tần số Mel, bước cuối cùng là tính toán sự hệ số tương tự pearson hay chỉ cố correlation giữa âm đã được chuyển này. Kết quả thu được chính là độ đo STOI.</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52</a:t>
            </a:fld>
            <a:endParaRPr lang="en-US"/>
          </a:p>
        </p:txBody>
      </p:sp>
    </p:spTree>
    <p:extLst>
      <p:ext uri="{BB962C8B-B14F-4D97-AF65-F5344CB8AC3E}">
        <p14:creationId xmlns:p14="http://schemas.microsoft.com/office/powerpoint/2010/main" val="3117023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hiểu rõ hơn vấn đề, gọi x(t) là âm thanh sạch được người hoạt động trực tuyến nói ra và n(t) là tiếng ồn đến từ môi trường xung quanh người đang hoạt động. Âm thanh được phát ra từ các nguồn riêng biệt sau đó được tổng hợp lại tại microphone của máy tính dưới dạng tổng của hai âm thanh trên.</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5</a:t>
            </a:fld>
            <a:endParaRPr lang="en-US"/>
          </a:p>
        </p:txBody>
      </p:sp>
    </p:spTree>
    <p:extLst>
      <p:ext uri="{BB962C8B-B14F-4D97-AF65-F5344CB8AC3E}">
        <p14:creationId xmlns:p14="http://schemas.microsoft.com/office/powerpoint/2010/main" val="36609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Vậy bài toán của đề tài này chính là từ âm thanh được tổng hợp y(t), sau khi đi qua một mô hình học sâu em sẽ thu được giọng nói mới mà mô hình của em dự đoán là giọng nói xhat(t)</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6</a:t>
            </a:fld>
            <a:endParaRPr lang="en-US"/>
          </a:p>
        </p:txBody>
      </p:sp>
    </p:spTree>
    <p:extLst>
      <p:ext uri="{BB962C8B-B14F-4D97-AF65-F5344CB8AC3E}">
        <p14:creationId xmlns:p14="http://schemas.microsoft.com/office/powerpoint/2010/main" val="278524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Mục tiêu chính là làm sao cho giá trị của giọng nói dự đoán này gần với giọng nói sạch nhất có thể. Hay nói cách khác tiếng ồn có trong âm ghi nhận </a:t>
            </a:r>
            <a:r>
              <a:rPr lang="vi-VN"/>
              <a:t>được ban đầu sẽ bị loại bỏ.</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7</a:t>
            </a:fld>
            <a:endParaRPr lang="en-US"/>
          </a:p>
        </p:txBody>
      </p:sp>
    </p:spTree>
    <p:extLst>
      <p:ext uri="{BB962C8B-B14F-4D97-AF65-F5344CB8AC3E}">
        <p14:creationId xmlns:p14="http://schemas.microsoft.com/office/powerpoint/2010/main" val="183820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Dễ thấy, trong môi trường thực tế, tồn tại rất nhiều các loại tiếng ồn (nhiễu) khác nhau do đó em sẽ tiến hành thu hẹp phạm vi thực hiện của đề tài này. Sau khi thực hiện khảo sát tiếng ồn trên 18 người với đối tượng sinh viên, em chọn ra 6 loại nhiễu phổ biến nhất (được người khảo sát đánh giá) và từ 6 loại nhiễu này, em chọn ra các nhiễu cụ thể cho từng loại được thể hiện ở bảng 1.1.</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8</a:t>
            </a:fld>
            <a:endParaRPr lang="en-US"/>
          </a:p>
        </p:txBody>
      </p:sp>
    </p:spTree>
    <p:extLst>
      <p:ext uri="{BB962C8B-B14F-4D97-AF65-F5344CB8AC3E}">
        <p14:creationId xmlns:p14="http://schemas.microsoft.com/office/powerpoint/2010/main" val="153625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đề tài này, các kết quả mà em kì vọng được chia thành 2 kết quả chính. Về nghiên cứu, em kì vọng mình sẽ đề xuất được mô hình học sâu có khả năng lọc nhiễu tốt mà vẫn đảm bảo được chất lượng âm thanh sau khi lọc và một hàm mất mát để phục vụ cho việc huấn luyện mô hình này (chi tiết sẽ được em trình bày ở phần đề xuất). Và về phía ứng dụng mô hình, em kì vọng mình sẽ hiện thực được một ứng dụng có khả năng hoạt động thời gian thực ổn định với cả các máy có cấu hình tương đối thấp.</a:t>
            </a:r>
            <a:endParaRPr lang="en-US" dirty="0"/>
          </a:p>
        </p:txBody>
      </p:sp>
      <p:sp>
        <p:nvSpPr>
          <p:cNvPr id="4" name="Slide Number Placeholder 3"/>
          <p:cNvSpPr>
            <a:spLocks noGrp="1"/>
          </p:cNvSpPr>
          <p:nvPr>
            <p:ph type="sldNum" sz="quarter" idx="5"/>
          </p:nvPr>
        </p:nvSpPr>
        <p:spPr/>
        <p:txBody>
          <a:bodyPr/>
          <a:lstStyle/>
          <a:p>
            <a:fld id="{45C6F4F3-6CDB-4DB4-ADE8-18197AEBEF36}" type="slidenum">
              <a:rPr lang="en-US" smtClean="0"/>
              <a:t>9</a:t>
            </a:fld>
            <a:endParaRPr lang="en-US"/>
          </a:p>
        </p:txBody>
      </p:sp>
    </p:spTree>
    <p:extLst>
      <p:ext uri="{BB962C8B-B14F-4D97-AF65-F5344CB8AC3E}">
        <p14:creationId xmlns:p14="http://schemas.microsoft.com/office/powerpoint/2010/main" val="1091310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63173"/>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69996"/>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45890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2366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0991"/>
            <a:ext cx="9144000" cy="1458972"/>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Box 6"/>
          <p:cNvSpPr txBox="1"/>
          <p:nvPr userDrawn="1"/>
        </p:nvSpPr>
        <p:spPr>
          <a:xfrm>
            <a:off x="3871245" y="5990602"/>
            <a:ext cx="4264351" cy="584775"/>
          </a:xfrm>
          <a:prstGeom prst="rect">
            <a:avLst/>
          </a:prstGeom>
          <a:noFill/>
        </p:spPr>
        <p:txBody>
          <a:bodyPr wrap="square" rtlCol="0">
            <a:spAutoFit/>
          </a:bodyPr>
          <a:lstStyle/>
          <a:p>
            <a:pPr algn="ctr"/>
            <a:r>
              <a:rPr lang="en-US" sz="1600" baseline="0" dirty="0">
                <a:solidFill>
                  <a:schemeClr val="accent1"/>
                </a:solidFill>
              </a:rPr>
              <a:t>NATIONAL UNIVERSITY OF HO CHI MINH CITY</a:t>
            </a:r>
          </a:p>
          <a:p>
            <a:pPr algn="ctr"/>
            <a:r>
              <a:rPr lang="en-US" sz="1600" b="1" baseline="0" dirty="0">
                <a:solidFill>
                  <a:schemeClr val="accent1">
                    <a:lumMod val="50000"/>
                  </a:schemeClr>
                </a:solidFill>
              </a:rPr>
              <a:t>UNIVERSITY OF TECHNOLOGY</a:t>
            </a:r>
            <a:endParaRPr lang="en-US" sz="1600" b="1" dirty="0">
              <a:solidFill>
                <a:schemeClr val="accent1">
                  <a:lumMod val="50000"/>
                </a:schemeClr>
              </a:solidFill>
            </a:endParaRPr>
          </a:p>
        </p:txBody>
      </p:sp>
    </p:spTree>
    <p:extLst>
      <p:ext uri="{BB962C8B-B14F-4D97-AF65-F5344CB8AC3E}">
        <p14:creationId xmlns:p14="http://schemas.microsoft.com/office/powerpoint/2010/main" val="270674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a:t>
            </a:fld>
            <a:endParaRPr lang="en-US"/>
          </a:p>
        </p:txBody>
      </p:sp>
    </p:spTree>
    <p:extLst>
      <p:ext uri="{BB962C8B-B14F-4D97-AF65-F5344CB8AC3E}">
        <p14:creationId xmlns:p14="http://schemas.microsoft.com/office/powerpoint/2010/main" val="2550285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33748"/>
            <a:ext cx="10515600" cy="161026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8200" y="403429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63173"/>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69996"/>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69996"/>
            <a:ext cx="2743200" cy="365125"/>
          </a:xfrm>
          <a:prstGeom prst="rect">
            <a:avLst/>
          </a:prstGeom>
        </p:spPr>
        <p:txBody>
          <a:bodyPr/>
          <a:lstStyle>
            <a:lvl1pPr algn="r">
              <a:defRPr/>
            </a:lvl1pPr>
          </a:lstStyle>
          <a:p>
            <a:fld id="{1880F96C-824F-4C37-99B8-7E149B40C9DC}" type="slidenum">
              <a:rPr lang="en-US" smtClean="0"/>
              <a:pPr/>
              <a:t>‹#›</a:t>
            </a:fld>
            <a:endParaRPr lang="en-US"/>
          </a:p>
        </p:txBody>
      </p:sp>
    </p:spTree>
    <p:extLst>
      <p:ext uri="{BB962C8B-B14F-4D97-AF65-F5344CB8AC3E}">
        <p14:creationId xmlns:p14="http://schemas.microsoft.com/office/powerpoint/2010/main" val="1854043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49" r:id="rId3"/>
    <p:sldLayoutId id="2147483650" r:id="rId4"/>
    <p:sldLayoutId id="2147483661" r:id="rId5"/>
  </p:sldLayoutIdLst>
  <p:hf hdr="0" ft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148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78602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1319" y="0"/>
            <a:ext cx="12189361" cy="6858000"/>
          </a:xfrm>
          <a:prstGeom prst="rect">
            <a:avLst/>
          </a:prstGeom>
          <a:gradFill flip="none" rotWithShape="1">
            <a:gsLst>
              <a:gs pos="0">
                <a:schemeClr val="accent1">
                  <a:lumMod val="5000"/>
                  <a:lumOff val="95000"/>
                  <a:alpha val="0"/>
                </a:schemeClr>
              </a:gs>
              <a:gs pos="38000">
                <a:schemeClr val="bg1">
                  <a:alpha val="15000"/>
                </a:schemeClr>
              </a:gs>
              <a:gs pos="84000">
                <a:schemeClr val="bg2">
                  <a:alpha val="30000"/>
                </a:schemeClr>
              </a:gs>
              <a:gs pos="100000">
                <a:schemeClr val="bg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284619"/>
      </p:ext>
    </p:extLst>
  </p:cSld>
  <p:clrMap bg1="lt1" tx1="dk1" bg2="lt2" tx2="dk2" accent1="accent1" accent2="accent2" accent3="accent3" accent4="accent4" accent5="accent5" accent6="accent6" hlink="hlink" folHlink="folHlink"/>
  <p:sldLayoutIdLst>
    <p:sldLayoutId id="2147483664" r:id="rId1"/>
    <p:sldLayoutId id="2147483663" r:id="rId2"/>
  </p:sldLayoutIdLst>
  <p:hf hdr="0" ftr="0" dt="0"/>
  <p:txStyles>
    <p:titleStyle>
      <a:lvl1pPr algn="l" defTabSz="914400"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50000"/>
          </a:schemeClr>
        </a:buClr>
        <a:buSzPct val="150000"/>
        <a:buFont typeface="Calibri" panose="020F050202020403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Clr>
          <a:schemeClr val="accent1">
            <a:lumMod val="75000"/>
          </a:schemeClr>
        </a:buClr>
        <a:buSzPct val="150000"/>
        <a:buFont typeface="Calibri" panose="020F050202020403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Clr>
          <a:schemeClr val="accent1"/>
        </a:buClr>
        <a:buSzPct val="150000"/>
        <a:buFont typeface="Calibri" panose="020F050202020403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jpg"/><Relationship Id="rId7" Type="http://schemas.openxmlformats.org/officeDocument/2006/relationships/image" Target="../media/image31.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jp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9.jpg"/><Relationship Id="rId5" Type="http://schemas.openxmlformats.org/officeDocument/2006/relationships/image" Target="../media/image6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jp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3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20.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jp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80.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78.png"/><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9.jpg"/><Relationship Id="rId5" Type="http://schemas.openxmlformats.org/officeDocument/2006/relationships/image" Target="../media/image64.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6.jpg"/><Relationship Id="rId7" Type="http://schemas.openxmlformats.org/officeDocument/2006/relationships/image" Target="../media/image440.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430.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6.jpg"/><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hyperlink" Target="https://docs.google.com/forms/d/1p_3ndm-ggG1ezMbWb1KGSpMHOOcWZ_zSfcOy1XKsnj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7930" y="221864"/>
            <a:ext cx="1014555" cy="9224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6083" y="367882"/>
            <a:ext cx="1907671" cy="677146"/>
          </a:xfrm>
          <a:prstGeom prst="rect">
            <a:avLst/>
          </a:prstGeom>
        </p:spPr>
      </p:pic>
      <p:sp>
        <p:nvSpPr>
          <p:cNvPr id="14" name="Title 6">
            <a:extLst>
              <a:ext uri="{FF2B5EF4-FFF2-40B4-BE49-F238E27FC236}">
                <a16:creationId xmlns:a16="http://schemas.microsoft.com/office/drawing/2014/main" id="{80E51A9F-EAF7-4890-BF8C-FF5314C99DE2}"/>
              </a:ext>
            </a:extLst>
          </p:cNvPr>
          <p:cNvSpPr>
            <a:spLocks noGrp="1"/>
          </p:cNvSpPr>
          <p:nvPr>
            <p:ph type="ctrTitle"/>
          </p:nvPr>
        </p:nvSpPr>
        <p:spPr>
          <a:xfrm>
            <a:off x="57754" y="1761854"/>
            <a:ext cx="12192000" cy="1445651"/>
          </a:xfrm>
        </p:spPr>
        <p:txBody>
          <a:bodyPr>
            <a:normAutofit fontScale="90000"/>
          </a:bodyPr>
          <a:lstStyle/>
          <a:p>
            <a:r>
              <a:rPr lang="vi-VN" sz="5400" b="0" dirty="0">
                <a:latin typeface="+mn-lt"/>
              </a:rPr>
              <a:t>Giảm nhiễu âm thanh</a:t>
            </a:r>
            <a:r>
              <a:rPr lang="en-US" sz="5400" b="0" dirty="0">
                <a:latin typeface="+mn-lt"/>
              </a:rPr>
              <a:t> </a:t>
            </a:r>
            <a:br>
              <a:rPr lang="vi-VN" sz="5400" b="0" dirty="0">
                <a:latin typeface="+mn-lt"/>
              </a:rPr>
            </a:br>
            <a:r>
              <a:rPr lang="vi-VN" sz="5400" b="0" dirty="0">
                <a:latin typeface="+mn-lt"/>
              </a:rPr>
              <a:t>bằng học sâu</a:t>
            </a:r>
            <a:endParaRPr lang="en-US" sz="5400" b="0" dirty="0">
              <a:latin typeface="+mn-lt"/>
            </a:endParaRPr>
          </a:p>
        </p:txBody>
      </p:sp>
      <p:sp>
        <p:nvSpPr>
          <p:cNvPr id="15" name="Subtitle 7">
            <a:extLst>
              <a:ext uri="{FF2B5EF4-FFF2-40B4-BE49-F238E27FC236}">
                <a16:creationId xmlns:a16="http://schemas.microsoft.com/office/drawing/2014/main" id="{940F50AD-3C44-44F2-8E57-510545A5EDE5}"/>
              </a:ext>
            </a:extLst>
          </p:cNvPr>
          <p:cNvSpPr>
            <a:spLocks noGrp="1"/>
          </p:cNvSpPr>
          <p:nvPr>
            <p:ph type="subTitle" idx="1"/>
          </p:nvPr>
        </p:nvSpPr>
        <p:spPr>
          <a:xfrm>
            <a:off x="1581754" y="3214610"/>
            <a:ext cx="9144000" cy="619755"/>
          </a:xfrm>
        </p:spPr>
        <p:txBody>
          <a:bodyPr>
            <a:normAutofit/>
          </a:bodyPr>
          <a:lstStyle/>
          <a:p>
            <a:r>
              <a:rPr lang="en-US" sz="3200" b="0" dirty="0">
                <a:latin typeface="Arial" panose="020B0604020202020204" pitchFamily="34" charset="0"/>
                <a:cs typeface="Arial" panose="020B0604020202020204" pitchFamily="34" charset="0"/>
              </a:rPr>
              <a:t>Deep Noise Reduction</a:t>
            </a:r>
            <a:endParaRPr lang="en-US" sz="3200" dirty="0">
              <a:latin typeface="Arial" panose="020B0604020202020204" pitchFamily="34" charset="0"/>
              <a:cs typeface="Arial" panose="020B0604020202020204" pitchFamily="34" charset="0"/>
            </a:endParaRPr>
          </a:p>
        </p:txBody>
      </p:sp>
      <p:sp>
        <p:nvSpPr>
          <p:cNvPr id="17" name="Subtitle 7">
            <a:extLst>
              <a:ext uri="{FF2B5EF4-FFF2-40B4-BE49-F238E27FC236}">
                <a16:creationId xmlns:a16="http://schemas.microsoft.com/office/drawing/2014/main" id="{FD85941A-A07E-48FD-B0C1-09B539D1011A}"/>
              </a:ext>
            </a:extLst>
          </p:cNvPr>
          <p:cNvSpPr txBox="1">
            <a:spLocks/>
          </p:cNvSpPr>
          <p:nvPr/>
        </p:nvSpPr>
        <p:spPr>
          <a:xfrm>
            <a:off x="1524000" y="1285442"/>
            <a:ext cx="9144000" cy="479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lumMod val="50000"/>
                </a:schemeClr>
              </a:buClr>
              <a:buSzPct val="150000"/>
              <a:buFont typeface="Calibri" panose="020F050202020403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1pPr>
            <a:lvl2pPr marL="457200" indent="0" algn="ctr" defTabSz="914400" rtl="0" eaLnBrk="1" latinLnBrk="0" hangingPunct="1">
              <a:lnSpc>
                <a:spcPct val="90000"/>
              </a:lnSpc>
              <a:spcBef>
                <a:spcPts val="500"/>
              </a:spcBef>
              <a:buClr>
                <a:schemeClr val="accent1">
                  <a:lumMod val="75000"/>
                </a:schemeClr>
              </a:buClr>
              <a:buSzPct val="150000"/>
              <a:buFont typeface="Calibri" panose="020F050202020403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2pPr>
            <a:lvl3pPr marL="914400" indent="0" algn="ctr" defTabSz="914400" rtl="0" eaLnBrk="1" latinLnBrk="0" hangingPunct="1">
              <a:lnSpc>
                <a:spcPct val="90000"/>
              </a:lnSpc>
              <a:spcBef>
                <a:spcPts val="500"/>
              </a:spcBef>
              <a:buClr>
                <a:schemeClr val="accent1">
                  <a:lumMod val="60000"/>
                  <a:lumOff val="40000"/>
                </a:schemeClr>
              </a:buClr>
              <a:buSzPct val="150000"/>
              <a:buFont typeface="Calibri" panose="020F050202020403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3pPr>
            <a:lvl4pPr marL="1371600" indent="0" algn="ctr" defTabSz="914400" rtl="0" eaLnBrk="1" latinLnBrk="0" hangingPunct="1">
              <a:lnSpc>
                <a:spcPct val="90000"/>
              </a:lnSpc>
              <a:spcBef>
                <a:spcPts val="500"/>
              </a:spcBef>
              <a:buClr>
                <a:schemeClr val="accent1">
                  <a:lumMod val="40000"/>
                  <a:lumOff val="60000"/>
                </a:schemeClr>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4pPr>
            <a:lvl5pPr marL="1828800" indent="0" algn="ctr" defTabSz="914400" rtl="0" eaLnBrk="1" latinLnBrk="0" hangingPunct="1">
              <a:lnSpc>
                <a:spcPct val="90000"/>
              </a:lnSpc>
              <a:spcBef>
                <a:spcPts val="500"/>
              </a:spcBef>
              <a:buClr>
                <a:schemeClr val="accent1"/>
              </a:buClr>
              <a:buSzPct val="150000"/>
              <a:buFont typeface="Calibri" panose="020F0502020204030204" pitchFamily="34" charset="0"/>
              <a:buNone/>
              <a:defRPr sz="1600" kern="1200">
                <a:solidFill>
                  <a:schemeClr val="tx1"/>
                </a:solidFill>
                <a:latin typeface="Calibri Light" panose="020F0302020204030204" pitchFamily="34" charset="0"/>
                <a:ea typeface="+mn-ea"/>
                <a:cs typeface="Calibri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latin typeface="+mn-lt"/>
              </a:rPr>
              <a:t>BÁO CÁO LUẬN VĂN TỐT NGHIỆP</a:t>
            </a:r>
            <a:endParaRPr lang="en-US" dirty="0">
              <a:latin typeface="+mn-lt"/>
            </a:endParaRPr>
          </a:p>
        </p:txBody>
      </p:sp>
      <p:graphicFrame>
        <p:nvGraphicFramePr>
          <p:cNvPr id="8" name="Table 4">
            <a:extLst>
              <a:ext uri="{FF2B5EF4-FFF2-40B4-BE49-F238E27FC236}">
                <a16:creationId xmlns:a16="http://schemas.microsoft.com/office/drawing/2014/main" id="{C6BEFCE4-A03F-4B0C-9DDF-88378DDBC75E}"/>
              </a:ext>
            </a:extLst>
          </p:cNvPr>
          <p:cNvGraphicFramePr>
            <a:graphicFrameLocks noGrp="1"/>
          </p:cNvGraphicFramePr>
          <p:nvPr>
            <p:extLst>
              <p:ext uri="{D42A27DB-BD31-4B8C-83A1-F6EECF244321}">
                <p14:modId xmlns:p14="http://schemas.microsoft.com/office/powerpoint/2010/main" val="539680227"/>
              </p:ext>
            </p:extLst>
          </p:nvPr>
        </p:nvGraphicFramePr>
        <p:xfrm>
          <a:off x="4257532" y="3969388"/>
          <a:ext cx="3792444" cy="2225040"/>
        </p:xfrm>
        <a:graphic>
          <a:graphicData uri="http://schemas.openxmlformats.org/drawingml/2006/table">
            <a:tbl>
              <a:tblPr firstRow="1" bandRow="1">
                <a:tableStyleId>{5C22544A-7EE6-4342-B048-85BDC9FD1C3A}</a:tableStyleId>
              </a:tblPr>
              <a:tblGrid>
                <a:gridCol w="1044304">
                  <a:extLst>
                    <a:ext uri="{9D8B030D-6E8A-4147-A177-3AD203B41FA5}">
                      <a16:colId xmlns:a16="http://schemas.microsoft.com/office/drawing/2014/main" val="2568771198"/>
                    </a:ext>
                  </a:extLst>
                </a:gridCol>
                <a:gridCol w="2748140">
                  <a:extLst>
                    <a:ext uri="{9D8B030D-6E8A-4147-A177-3AD203B41FA5}">
                      <a16:colId xmlns:a16="http://schemas.microsoft.com/office/drawing/2014/main" val="156227258"/>
                    </a:ext>
                  </a:extLst>
                </a:gridCol>
              </a:tblGrid>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GVHD</a:t>
                      </a:r>
                    </a:p>
                  </a:txBody>
                  <a:tcPr>
                    <a:noFill/>
                  </a:tcPr>
                </a:tc>
                <a:tc>
                  <a:txBody>
                    <a:bodyPr/>
                    <a:lstStyle/>
                    <a:p>
                      <a:r>
                        <a:rPr lang="en-US" b="0" dirty="0">
                          <a:solidFill>
                            <a:sysClr val="windowText" lastClr="000000"/>
                          </a:solidFill>
                          <a:latin typeface="Calibri" panose="020F0502020204030204" pitchFamily="34" charset="0"/>
                          <a:cs typeface="Calibri" panose="020F0502020204030204" pitchFamily="34" charset="0"/>
                        </a:rPr>
                        <a:t>TS. </a:t>
                      </a:r>
                      <a:r>
                        <a:rPr lang="en-US" b="0" dirty="0" err="1">
                          <a:solidFill>
                            <a:sysClr val="windowText" lastClr="000000"/>
                          </a:solidFill>
                          <a:latin typeface="Calibri" panose="020F0502020204030204" pitchFamily="34" charset="0"/>
                          <a:cs typeface="Calibri" panose="020F0502020204030204" pitchFamily="34" charset="0"/>
                        </a:rPr>
                        <a:t>Nguyễn</a:t>
                      </a:r>
                      <a:r>
                        <a:rPr lang="en-US" b="0" dirty="0">
                          <a:solidFill>
                            <a:sysClr val="windowText" lastClr="000000"/>
                          </a:solidFill>
                          <a:latin typeface="Calibri" panose="020F0502020204030204" pitchFamily="34" charset="0"/>
                          <a:cs typeface="Calibri" panose="020F0502020204030204" pitchFamily="34" charset="0"/>
                        </a:rPr>
                        <a:t> An </a:t>
                      </a:r>
                      <a:r>
                        <a:rPr lang="en-US" b="0" dirty="0" err="1">
                          <a:solidFill>
                            <a:sysClr val="windowText" lastClr="000000"/>
                          </a:solidFill>
                          <a:latin typeface="Calibri" panose="020F0502020204030204" pitchFamily="34" charset="0"/>
                          <a:cs typeface="Calibri" panose="020F0502020204030204" pitchFamily="34" charset="0"/>
                        </a:rPr>
                        <a:t>Kh</a:t>
                      </a:r>
                      <a:r>
                        <a:rPr lang="vi-VN" b="0" dirty="0">
                          <a:solidFill>
                            <a:sysClr val="windowText" lastClr="000000"/>
                          </a:solidFill>
                          <a:latin typeface="Calibri" panose="020F0502020204030204" pitchFamily="34" charset="0"/>
                          <a:cs typeface="Calibri" panose="020F0502020204030204" pitchFamily="34" charset="0"/>
                        </a:rPr>
                        <a:t>ư</a:t>
                      </a:r>
                      <a:r>
                        <a:rPr lang="en-US" b="0" dirty="0" err="1">
                          <a:solidFill>
                            <a:sysClr val="windowText" lastClr="000000"/>
                          </a:solidFill>
                          <a:latin typeface="Calibri" panose="020F0502020204030204" pitchFamily="34" charset="0"/>
                          <a:cs typeface="Calibri" panose="020F0502020204030204" pitchFamily="34" charset="0"/>
                        </a:rPr>
                        <a:t>ơng</a:t>
                      </a:r>
                      <a:endParaRPr lang="en-US" b="0"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2593646074"/>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TS.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Tiến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Thịnh</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3505330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Tấn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Đức</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439447855"/>
                  </a:ext>
                </a:extLst>
              </a:tr>
              <a:tr h="370840">
                <a:tc>
                  <a:txBody>
                    <a:bodyPr/>
                    <a:lstStyle/>
                    <a:p>
                      <a:endParaRPr lang="en-US" dirty="0">
                        <a:solidFill>
                          <a:sysClr val="windowText" lastClr="000000"/>
                        </a:solidFill>
                        <a:latin typeface="Calibri" panose="020F0502020204030204" pitchFamily="34" charset="0"/>
                        <a:cs typeface="Calibri" panose="020F0502020204030204" pitchFamily="34" charset="0"/>
                      </a:endParaRPr>
                    </a:p>
                  </a:txBody>
                  <a:tcPr>
                    <a:noFill/>
                  </a:tcPr>
                </a:tc>
                <a:tc>
                  <a:txBody>
                    <a:bodyPr/>
                    <a:lstStyle/>
                    <a:p>
                      <a:r>
                        <a:rPr lang="en-US" dirty="0">
                          <a:solidFill>
                            <a:sysClr val="windowText" lastClr="000000"/>
                          </a:solidFill>
                          <a:latin typeface="Calibri" panose="020F0502020204030204" pitchFamily="34" charset="0"/>
                          <a:cs typeface="Calibri" panose="020F0502020204030204" pitchFamily="34" charset="0"/>
                        </a:rPr>
                        <a:t>KS.</a:t>
                      </a:r>
                      <a:r>
                        <a:rPr lang="vi-VN"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Hữu</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Hồng</a:t>
                      </a:r>
                      <a:r>
                        <a:rPr lang="en-US" dirty="0">
                          <a:solidFill>
                            <a:sysClr val="windowText" lastClr="000000"/>
                          </a:solidFill>
                          <a:latin typeface="Calibri" panose="020F0502020204030204" pitchFamily="34" charset="0"/>
                          <a:cs typeface="Calibri" panose="020F0502020204030204" pitchFamily="34" charset="0"/>
                        </a:rPr>
                        <a:t> </a:t>
                      </a:r>
                      <a:r>
                        <a:rPr lang="en-US" dirty="0" err="1">
                          <a:solidFill>
                            <a:sysClr val="windowText" lastClr="000000"/>
                          </a:solidFill>
                          <a:latin typeface="Calibri" panose="020F0502020204030204" pitchFamily="34" charset="0"/>
                          <a:cs typeface="Calibri" panose="020F0502020204030204" pitchFamily="34" charset="0"/>
                        </a:rPr>
                        <a:t>Huy</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64122413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GVPB</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ThS</a:t>
                      </a:r>
                      <a:r>
                        <a:rPr lang="en-US" dirty="0">
                          <a:solidFill>
                            <a:sysClr val="windowText" lastClr="000000"/>
                          </a:solidFill>
                          <a:latin typeface="Calibri" panose="020F0502020204030204" pitchFamily="34" charset="0"/>
                          <a:cs typeface="Calibri" panose="020F0502020204030204" pitchFamily="34" charset="0"/>
                        </a:rPr>
                        <a:t>.</a:t>
                      </a:r>
                      <a:r>
                        <a:rPr lang="vi-VN" dirty="0">
                          <a:solidFill>
                            <a:sysClr val="windowText" lastClr="000000"/>
                          </a:solidFill>
                          <a:latin typeface="Calibri" panose="020F0502020204030204" pitchFamily="34" charset="0"/>
                          <a:cs typeface="Calibri" panose="020F0502020204030204" pitchFamily="34" charset="0"/>
                        </a:rPr>
                        <a:t> Mai Xuân Toàn</a:t>
                      </a:r>
                      <a:endParaRPr lang="en-US" dirty="0">
                        <a:solidFill>
                          <a:sysClr val="windowText" lastClr="000000"/>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244829161"/>
                  </a:ext>
                </a:extLst>
              </a:tr>
              <a:tr h="370840">
                <a:tc>
                  <a:txBody>
                    <a:bodyPr/>
                    <a:lstStyle/>
                    <a:p>
                      <a:r>
                        <a:rPr lang="en-US" b="1" dirty="0">
                          <a:solidFill>
                            <a:sysClr val="windowText" lastClr="000000"/>
                          </a:solidFill>
                          <a:latin typeface="Calibri" panose="020F0502020204030204" pitchFamily="34" charset="0"/>
                          <a:cs typeface="Calibri" panose="020F0502020204030204" pitchFamily="34" charset="0"/>
                        </a:rPr>
                        <a:t>SVTH</a:t>
                      </a:r>
                    </a:p>
                  </a:txBody>
                  <a:tcPr>
                    <a:noFill/>
                  </a:tcPr>
                </a:tc>
                <a:tc>
                  <a:txBody>
                    <a:bodyPr/>
                    <a:lstStyle/>
                    <a:p>
                      <a:r>
                        <a:rPr lang="en-US" dirty="0" err="1">
                          <a:solidFill>
                            <a:sysClr val="windowText" lastClr="000000"/>
                          </a:solidFill>
                          <a:latin typeface="Calibri" panose="020F0502020204030204" pitchFamily="34" charset="0"/>
                          <a:cs typeface="Calibri" panose="020F0502020204030204" pitchFamily="34" charset="0"/>
                        </a:rPr>
                        <a:t>Nguyễn</a:t>
                      </a:r>
                      <a:r>
                        <a:rPr lang="en-US" dirty="0">
                          <a:solidFill>
                            <a:sysClr val="windowText" lastClr="000000"/>
                          </a:solidFill>
                          <a:latin typeface="Calibri" panose="020F0502020204030204" pitchFamily="34" charset="0"/>
                          <a:cs typeface="Calibri" panose="020F0502020204030204" pitchFamily="34" charset="0"/>
                        </a:rPr>
                        <a:t> Long </a:t>
                      </a:r>
                      <a:r>
                        <a:rPr lang="en-US" dirty="0" err="1">
                          <a:solidFill>
                            <a:sysClr val="windowText" lastClr="000000"/>
                          </a:solidFill>
                          <a:latin typeface="Calibri" panose="020F0502020204030204" pitchFamily="34" charset="0"/>
                          <a:cs typeface="Calibri" panose="020F0502020204030204" pitchFamily="34" charset="0"/>
                        </a:rPr>
                        <a:t>Vũ</a:t>
                      </a:r>
                      <a:r>
                        <a:rPr lang="en-US" dirty="0">
                          <a:solidFill>
                            <a:sysClr val="windowText" lastClr="000000"/>
                          </a:solidFill>
                          <a:latin typeface="Calibri" panose="020F0502020204030204" pitchFamily="34" charset="0"/>
                          <a:cs typeface="Calibri" panose="020F0502020204030204" pitchFamily="34" charset="0"/>
                        </a:rPr>
                        <a:t> - 1814816</a:t>
                      </a:r>
                    </a:p>
                  </a:txBody>
                  <a:tcPr>
                    <a:noFill/>
                  </a:tcPr>
                </a:tc>
                <a:extLst>
                  <a:ext uri="{0D108BD9-81ED-4DB2-BD59-A6C34878D82A}">
                    <a16:rowId xmlns:a16="http://schemas.microsoft.com/office/drawing/2014/main" val="1009928115"/>
                  </a:ext>
                </a:extLst>
              </a:tr>
            </a:tbl>
          </a:graphicData>
        </a:graphic>
      </p:graphicFrame>
    </p:spTree>
    <p:extLst>
      <p:ext uri="{BB962C8B-B14F-4D97-AF65-F5344CB8AC3E}">
        <p14:creationId xmlns:p14="http://schemas.microsoft.com/office/powerpoint/2010/main" val="141768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2</a:t>
            </a:r>
            <a:r>
              <a:rPr lang="en-US" dirty="0">
                <a:latin typeface="Calibri Light" panose="020F0302020204030204" pitchFamily="34" charset="0"/>
                <a:cs typeface="Calibri Light" panose="020F0302020204030204" pitchFamily="34" charset="0"/>
              </a:rPr>
              <a:t>. </a:t>
            </a:r>
            <a:r>
              <a:rPr lang="vi-VN" dirty="0">
                <a:latin typeface="Calibri Light" panose="020F0302020204030204" pitchFamily="34" charset="0"/>
                <a:cs typeface="Calibri Light" panose="020F0302020204030204" pitchFamily="34" charset="0"/>
              </a:rPr>
              <a:t>Các nghiên cứu liên quan</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CC9BF9D9-4026-4755-8AFC-BFB3B88C56BD}"/>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10</a:t>
            </a:fld>
            <a:endParaRPr lang="en-US"/>
          </a:p>
        </p:txBody>
      </p:sp>
    </p:spTree>
    <p:extLst>
      <p:ext uri="{BB962C8B-B14F-4D97-AF65-F5344CB8AC3E}">
        <p14:creationId xmlns:p14="http://schemas.microsoft.com/office/powerpoint/2010/main" val="389663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p:pic>
        <p:nvPicPr>
          <p:cNvPr id="3" name="Picture 2" descr="Chart, histogram&#10;&#10;Description automatically generated">
            <a:extLst>
              <a:ext uri="{FF2B5EF4-FFF2-40B4-BE49-F238E27FC236}">
                <a16:creationId xmlns:a16="http://schemas.microsoft.com/office/drawing/2014/main" id="{CC7D9CB6-6BBB-459A-8DC6-D45238CA9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539551"/>
            <a:ext cx="3433667" cy="2575250"/>
          </a:xfrm>
          <a:prstGeom prst="rect">
            <a:avLst/>
          </a:prstGeom>
        </p:spPr>
      </p:pic>
      <p:pic>
        <p:nvPicPr>
          <p:cNvPr id="8" name="Picture 7" descr="Chart, line chart&#10;&#10;Description automatically generated">
            <a:extLst>
              <a:ext uri="{FF2B5EF4-FFF2-40B4-BE49-F238E27FC236}">
                <a16:creationId xmlns:a16="http://schemas.microsoft.com/office/drawing/2014/main" id="{0D33C550-F185-46F1-B4B6-55F2AF722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279145"/>
            <a:ext cx="3433667" cy="2575250"/>
          </a:xfrm>
          <a:prstGeom prst="rect">
            <a:avLst/>
          </a:prstGeom>
        </p:spPr>
      </p:pic>
      <p:pic>
        <p:nvPicPr>
          <p:cNvPr id="10" name="Picture 9" descr="Chart, histogram&#10;&#10;Description automatically generated">
            <a:extLst>
              <a:ext uri="{FF2B5EF4-FFF2-40B4-BE49-F238E27FC236}">
                <a16:creationId xmlns:a16="http://schemas.microsoft.com/office/drawing/2014/main" id="{7C5C6994-A918-4391-A0C7-D9693BB32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5534" y="2668554"/>
            <a:ext cx="3433668" cy="2575251"/>
          </a:xfrm>
          <a:prstGeom prst="rect">
            <a:avLst/>
          </a:prstGeom>
        </p:spPr>
      </p:pic>
      <p:pic>
        <p:nvPicPr>
          <p:cNvPr id="14" name="Picture 13" descr="Chart, histogram&#10;&#10;Description automatically generated">
            <a:extLst>
              <a:ext uri="{FF2B5EF4-FFF2-40B4-BE49-F238E27FC236}">
                <a16:creationId xmlns:a16="http://schemas.microsoft.com/office/drawing/2014/main" id="{447DC4D2-1D11-41D4-A72D-8147887453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8332" y="2668553"/>
            <a:ext cx="3433668" cy="2575251"/>
          </a:xfrm>
          <a:prstGeom prst="rect">
            <a:avLst/>
          </a:prstGeom>
        </p:spPr>
      </p:pic>
      <p:sp>
        <p:nvSpPr>
          <p:cNvPr id="15" name="Left Brace 14">
            <a:extLst>
              <a:ext uri="{FF2B5EF4-FFF2-40B4-BE49-F238E27FC236}">
                <a16:creationId xmlns:a16="http://schemas.microsoft.com/office/drawing/2014/main" id="{F4103144-E74C-4551-80EA-622ECF776279}"/>
              </a:ext>
            </a:extLst>
          </p:cNvPr>
          <p:cNvSpPr/>
          <p:nvPr/>
        </p:nvSpPr>
        <p:spPr>
          <a:xfrm rot="5400000">
            <a:off x="8576715" y="171796"/>
            <a:ext cx="234819" cy="475869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CAF731-D7CC-4F4B-A0F3-F6B45BD0450C}"/>
                  </a:ext>
                </a:extLst>
              </p:cNvPr>
              <p:cNvSpPr txBox="1"/>
              <p:nvPr/>
            </p:nvSpPr>
            <p:spPr>
              <a:xfrm>
                <a:off x="6146015" y="1228958"/>
                <a:ext cx="5386374" cy="1099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e>
                      </m:d>
                      <m:r>
                        <a:rPr lang="en-US" sz="3200" b="0" i="1" smtClean="0">
                          <a:latin typeface="Cambria Math" panose="02040503050406030204" pitchFamily="18" charset="0"/>
                        </a:rPr>
                        <m:t>=</m:t>
                      </m:r>
                      <m:nary>
                        <m:naryPr>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𝑇</m:t>
                          </m:r>
                        </m:sub>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𝑥</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𝑑𝑡</m:t>
                          </m:r>
                        </m:e>
                      </m:nary>
                    </m:oMath>
                  </m:oMathPara>
                </a14:m>
                <a:endParaRPr lang="en-US" sz="3200" dirty="0"/>
              </a:p>
            </p:txBody>
          </p:sp>
        </mc:Choice>
        <mc:Fallback xmlns="">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6146015" y="1228958"/>
                <a:ext cx="5386374" cy="10992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EF5D4F-F95D-4E5E-83C8-D7316BA8C493}"/>
                  </a:ext>
                </a:extLst>
              </p:cNvPr>
              <p:cNvSpPr txBox="1"/>
              <p:nvPr/>
            </p:nvSpPr>
            <p:spPr>
              <a:xfrm>
                <a:off x="73534" y="2406943"/>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0" name="TextBox 19">
                <a:extLst>
                  <a:ext uri="{FF2B5EF4-FFF2-40B4-BE49-F238E27FC236}">
                    <a16:creationId xmlns:a16="http://schemas.microsoft.com/office/drawing/2014/main" id="{32EF5D4F-F95D-4E5E-83C8-D7316BA8C493}"/>
                  </a:ext>
                </a:extLst>
              </p:cNvPr>
              <p:cNvSpPr txBox="1">
                <a:spLocks noRot="1" noChangeAspect="1" noMove="1" noResize="1" noEditPoints="1" noAdjustHandles="1" noChangeArrowheads="1" noChangeShapeType="1" noTextEdit="1"/>
              </p:cNvSpPr>
              <p:nvPr/>
            </p:nvSpPr>
            <p:spPr>
              <a:xfrm>
                <a:off x="73534" y="2406943"/>
                <a:ext cx="764663"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B43CEF-ABB7-4C66-A046-1DB854106962}"/>
                  </a:ext>
                </a:extLst>
              </p:cNvPr>
              <p:cNvSpPr txBox="1"/>
              <p:nvPr/>
            </p:nvSpPr>
            <p:spPr>
              <a:xfrm>
                <a:off x="73534" y="5142924"/>
                <a:ext cx="764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79B43CEF-ABB7-4C66-A046-1DB854106962}"/>
                  </a:ext>
                </a:extLst>
              </p:cNvPr>
              <p:cNvSpPr txBox="1">
                <a:spLocks noRot="1" noChangeAspect="1" noMove="1" noResize="1" noEditPoints="1" noAdjustHandles="1" noChangeArrowheads="1" noChangeShapeType="1" noTextEdit="1"/>
              </p:cNvSpPr>
              <p:nvPr/>
            </p:nvSpPr>
            <p:spPr>
              <a:xfrm>
                <a:off x="73534" y="5142924"/>
                <a:ext cx="764663"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9D3453-CCB1-4AC1-BBB1-3411B48370DE}"/>
                  </a:ext>
                </a:extLst>
              </p:cNvPr>
              <p:cNvSpPr txBox="1"/>
              <p:nvPr/>
            </p:nvSpPr>
            <p:spPr>
              <a:xfrm>
                <a:off x="5584626" y="5243804"/>
                <a:ext cx="32545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𝑔</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oMath>
                  </m:oMathPara>
                </a14:m>
                <a:endParaRPr lang="en-US" sz="2800" dirty="0"/>
              </a:p>
            </p:txBody>
          </p:sp>
        </mc:Choice>
        <mc:Fallback xmlns="">
          <p:sp>
            <p:nvSpPr>
              <p:cNvPr id="22" name="TextBox 21">
                <a:extLst>
                  <a:ext uri="{FF2B5EF4-FFF2-40B4-BE49-F238E27FC236}">
                    <a16:creationId xmlns:a16="http://schemas.microsoft.com/office/drawing/2014/main" id="{059D3453-CCB1-4AC1-BBB1-3411B48370DE}"/>
                  </a:ext>
                </a:extLst>
              </p:cNvPr>
              <p:cNvSpPr txBox="1">
                <a:spLocks noRot="1" noChangeAspect="1" noMove="1" noResize="1" noEditPoints="1" noAdjustHandles="1" noChangeArrowheads="1" noChangeShapeType="1" noTextEdit="1"/>
              </p:cNvSpPr>
              <p:nvPr/>
            </p:nvSpPr>
            <p:spPr>
              <a:xfrm>
                <a:off x="5584626" y="5243804"/>
                <a:ext cx="325457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654827-2D1A-4DB7-9E2A-7D985BB45C0D}"/>
                  </a:ext>
                </a:extLst>
              </p:cNvPr>
              <p:cNvSpPr txBox="1"/>
              <p:nvPr/>
            </p:nvSpPr>
            <p:spPr>
              <a:xfrm>
                <a:off x="10151962" y="5243804"/>
                <a:ext cx="81233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CC654827-2D1A-4DB7-9E2A-7D985BB45C0D}"/>
                  </a:ext>
                </a:extLst>
              </p:cNvPr>
              <p:cNvSpPr txBox="1">
                <a:spLocks noRot="1" noChangeAspect="1" noMove="1" noResize="1" noEditPoints="1" noAdjustHandles="1" noChangeArrowheads="1" noChangeShapeType="1" noTextEdit="1"/>
              </p:cNvSpPr>
              <p:nvPr/>
            </p:nvSpPr>
            <p:spPr>
              <a:xfrm>
                <a:off x="10151962" y="5243804"/>
                <a:ext cx="812339" cy="523220"/>
              </a:xfrm>
              <a:prstGeom prst="rect">
                <a:avLst/>
              </a:prstGeom>
              <a:blipFill>
                <a:blip r:embed="rId1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D7B2D7E-1B04-4BBB-8F02-D1DD416CFBE0}"/>
              </a:ext>
            </a:extLst>
          </p:cNvPr>
          <p:cNvSpPr>
            <a:spLocks noGrp="1"/>
          </p:cNvSpPr>
          <p:nvPr>
            <p:ph type="sldNum" sz="quarter" idx="12"/>
          </p:nvPr>
        </p:nvSpPr>
        <p:spPr/>
        <p:txBody>
          <a:bodyPr/>
          <a:lstStyle/>
          <a:p>
            <a:fld id="{1880F96C-824F-4C37-99B8-7E149B40C9DC}" type="slidenum">
              <a:rPr lang="en-US" smtClean="0"/>
              <a:pPr/>
              <a:t>11</a:t>
            </a:fld>
            <a:endParaRPr lang="en-US"/>
          </a:p>
        </p:txBody>
      </p:sp>
      <p:sp>
        <p:nvSpPr>
          <p:cNvPr id="16" name="Arrow: Down 15">
            <a:extLst>
              <a:ext uri="{FF2B5EF4-FFF2-40B4-BE49-F238E27FC236}">
                <a16:creationId xmlns:a16="http://schemas.microsoft.com/office/drawing/2014/main" id="{D9C13527-497D-437E-A311-3CECBFD6B2DA}"/>
              </a:ext>
            </a:extLst>
          </p:cNvPr>
          <p:cNvSpPr/>
          <p:nvPr/>
        </p:nvSpPr>
        <p:spPr>
          <a:xfrm rot="14403061">
            <a:off x="4384551" y="4169957"/>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D58600A5-E0B4-448C-BBAD-42B358D16B16}"/>
              </a:ext>
            </a:extLst>
          </p:cNvPr>
          <p:cNvSpPr/>
          <p:nvPr/>
        </p:nvSpPr>
        <p:spPr>
          <a:xfrm rot="18345625">
            <a:off x="4397350" y="2792693"/>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034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cổ điển</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CAF731-D7CC-4F4B-A0F3-F6B45BD0450C}"/>
                  </a:ext>
                </a:extLst>
              </p:cNvPr>
              <p:cNvSpPr txBox="1"/>
              <p:nvPr/>
            </p:nvSpPr>
            <p:spPr>
              <a:xfrm>
                <a:off x="3709865" y="1918740"/>
                <a:ext cx="477227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𝑔</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m:rPr>
                          <m:sty m:val="p"/>
                        </m:rPr>
                        <a:rPr lang="vi-VN" sz="3200" i="1">
                          <a:latin typeface="Cambria Math" panose="02040503050406030204" pitchFamily="18" charset="0"/>
                        </a:rPr>
                        <m:t>argmin</m:t>
                      </m:r>
                      <m:r>
                        <a:rPr lang="en-US" sz="3200" b="0" i="1" smtClean="0">
                          <a:latin typeface="Cambria Math" panose="02040503050406030204" pitchFamily="18" charset="0"/>
                        </a:rPr>
                        <m:t> </m:t>
                      </m:r>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𝑔</m:t>
                      </m:r>
                      <m:r>
                        <a:rPr lang="en-US" sz="3200" b="0" i="1" smtClean="0">
                          <a:latin typeface="Cambria Math" panose="02040503050406030204" pitchFamily="18" charset="0"/>
                        </a:rPr>
                        <m:t>, </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17" name="TextBox 16">
                <a:extLst>
                  <a:ext uri="{FF2B5EF4-FFF2-40B4-BE49-F238E27FC236}">
                    <a16:creationId xmlns:a16="http://schemas.microsoft.com/office/drawing/2014/main" id="{F2CAF731-D7CC-4F4B-A0F3-F6B45BD0450C}"/>
                  </a:ext>
                </a:extLst>
              </p:cNvPr>
              <p:cNvSpPr txBox="1">
                <a:spLocks noRot="1" noChangeAspect="1" noMove="1" noResize="1" noEditPoints="1" noAdjustHandles="1" noChangeArrowheads="1" noChangeShapeType="1" noTextEdit="1"/>
              </p:cNvSpPr>
              <p:nvPr/>
            </p:nvSpPr>
            <p:spPr>
              <a:xfrm>
                <a:off x="3709865" y="1918740"/>
                <a:ext cx="4772270" cy="584775"/>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6687982-4523-4980-A545-114D983DC44B}"/>
              </a:ext>
            </a:extLst>
          </p:cNvPr>
          <p:cNvCxnSpPr/>
          <p:nvPr/>
        </p:nvCxnSpPr>
        <p:spPr>
          <a:xfrm>
            <a:off x="6096000" y="2768367"/>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180AAF-ACA6-4B53-ABFC-79B06F98943F}"/>
              </a:ext>
            </a:extLst>
          </p:cNvPr>
          <p:cNvSpPr txBox="1"/>
          <p:nvPr/>
        </p:nvSpPr>
        <p:spPr>
          <a:xfrm>
            <a:off x="1255552" y="2666734"/>
            <a:ext cx="4840448" cy="3662541"/>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nhanh</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yêu cầu thấp</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Hiệu quả cao</a:t>
            </a:r>
            <a:endParaRPr lang="en-US" sz="32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79C5F26-C4F7-49A1-803A-350EC9F53B88}"/>
              </a:ext>
            </a:extLst>
          </p:cNvPr>
          <p:cNvSpPr txBox="1"/>
          <p:nvPr/>
        </p:nvSpPr>
        <p:spPr>
          <a:xfrm>
            <a:off x="6915807" y="2664696"/>
            <a:ext cx="4840448" cy="267765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lvl="1"/>
            <a:r>
              <a:rPr lang="vi-VN" sz="3200" dirty="0">
                <a:latin typeface="Calibri" panose="020F0502020204030204" pitchFamily="34" charset="0"/>
                <a:cs typeface="Calibri" panose="020F0502020204030204" pitchFamily="34" charset="0"/>
              </a:rPr>
              <a:t>Chỉ hiệu quả cho loại </a:t>
            </a:r>
            <a:r>
              <a:rPr lang="vi-VN" sz="3200" dirty="0">
                <a:solidFill>
                  <a:srgbClr val="FF0000"/>
                </a:solidFill>
                <a:latin typeface="Calibri" panose="020F0502020204030204" pitchFamily="34" charset="0"/>
                <a:cs typeface="Calibri" panose="020F0502020204030204" pitchFamily="34" charset="0"/>
              </a:rPr>
              <a:t>nhiễu có spectrum ít biến đổi</a:t>
            </a:r>
            <a:r>
              <a:rPr lang="vi-VN" sz="3200" dirty="0">
                <a:latin typeface="Calibri" panose="020F0502020204030204" pitchFamily="34" charset="0"/>
                <a:cs typeface="Calibri" panose="020F0502020204030204" pitchFamily="34" charset="0"/>
              </a:rPr>
              <a:t> theo thời gian</a:t>
            </a:r>
            <a:endParaRPr lang="vi-VN" sz="3200"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14272B4-E981-468D-8D27-F3A25B5F24CE}"/>
              </a:ext>
            </a:extLst>
          </p:cNvPr>
          <p:cNvSpPr>
            <a:spLocks noGrp="1"/>
          </p:cNvSpPr>
          <p:nvPr>
            <p:ph type="sldNum" sz="quarter" idx="12"/>
          </p:nvPr>
        </p:nvSpPr>
        <p:spPr/>
        <p:txBody>
          <a:bodyPr/>
          <a:lstStyle/>
          <a:p>
            <a:fld id="{1880F96C-824F-4C37-99B8-7E149B40C9DC}" type="slidenum">
              <a:rPr lang="en-US" smtClean="0"/>
              <a:pPr/>
              <a:t>12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7F669E-FAEC-4D7B-9C00-28DAAD6DEBDD}"/>
                  </a:ext>
                </a:extLst>
              </p:cNvPr>
              <p:cNvSpPr txBox="1"/>
              <p:nvPr/>
            </p:nvSpPr>
            <p:spPr>
              <a:xfrm>
                <a:off x="5719760" y="2306677"/>
                <a:ext cx="8198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en-US" sz="2400" dirty="0"/>
              </a:p>
            </p:txBody>
          </p:sp>
        </mc:Choice>
        <mc:Fallback xmlns="">
          <p:sp>
            <p:nvSpPr>
              <p:cNvPr id="3" name="TextBox 2">
                <a:extLst>
                  <a:ext uri="{FF2B5EF4-FFF2-40B4-BE49-F238E27FC236}">
                    <a16:creationId xmlns:a16="http://schemas.microsoft.com/office/drawing/2014/main" id="{167F669E-FAEC-4D7B-9C00-28DAAD6DEBDD}"/>
                  </a:ext>
                </a:extLst>
              </p:cNvPr>
              <p:cNvSpPr txBox="1">
                <a:spLocks noRot="1" noChangeAspect="1" noMove="1" noResize="1" noEditPoints="1" noAdjustHandles="1" noChangeArrowheads="1" noChangeShapeType="1" noTextEdit="1"/>
              </p:cNvSpPr>
              <p:nvPr/>
            </p:nvSpPr>
            <p:spPr>
              <a:xfrm>
                <a:off x="5719760" y="2306677"/>
                <a:ext cx="819807" cy="461665"/>
              </a:xfrm>
              <a:prstGeom prst="rect">
                <a:avLst/>
              </a:prstGeom>
              <a:blipFill>
                <a:blip r:embed="rId5"/>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26851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dùng học sâu</a:t>
            </a:r>
            <a:endParaRPr lang="en-US" b="0" dirty="0">
              <a:latin typeface="Calibri" panose="020F0502020204030204" pitchFamily="34" charset="0"/>
              <a:cs typeface="Calibri" panose="020F0502020204030204" pitchFamily="34" charset="0"/>
            </a:endParaRPr>
          </a:p>
        </p:txBody>
      </p:sp>
      <p:sp>
        <p:nvSpPr>
          <p:cNvPr id="7" name="Content Placeholder 6"/>
          <p:cNvSpPr>
            <a:spLocks noGrp="1"/>
          </p:cNvSpPr>
          <p:nvPr>
            <p:ph idx="1"/>
          </p:nvPr>
        </p:nvSpPr>
        <p:spPr/>
        <p:txBody>
          <a:bodyPr/>
          <a:lstStyle/>
          <a:p>
            <a:r>
              <a:rPr lang="en-US" dirty="0">
                <a:latin typeface="Calibri" panose="020F0502020204030204" pitchFamily="34" charset="0"/>
                <a:cs typeface="Calibri" panose="020F0502020204030204" pitchFamily="34" charset="0"/>
              </a:rPr>
              <a:t>Mask</a:t>
            </a:r>
            <a:r>
              <a:rPr lang="vi-VN" dirty="0">
                <a:latin typeface="Calibri" panose="020F0502020204030204" pitchFamily="34" charset="0"/>
                <a:cs typeface="Calibri" panose="020F0502020204030204" pitchFamily="34" charset="0"/>
              </a:rPr>
              <a:t> số thực trên miền tần số thời gian</a:t>
            </a:r>
          </a:p>
          <a:p>
            <a:pPr marL="457200" lvl="1" indent="0">
              <a:buNone/>
            </a:pPr>
            <a:r>
              <a:rPr lang="vi-VN" dirty="0">
                <a:latin typeface="Calibri" panose="020F0502020204030204" pitchFamily="34" charset="0"/>
                <a:cs typeface="Calibri" panose="020F0502020204030204" pitchFamily="34" charset="0"/>
              </a:rPr>
              <a:t>Dual signal Transformation LSTM (DTLN) [1]</a:t>
            </a:r>
          </a:p>
          <a:p>
            <a:pPr lvl="1"/>
            <a:endParaRPr lang="vi-VN"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Mask số phức trên miền tần số thời gian</a:t>
            </a:r>
          </a:p>
          <a:p>
            <a:pPr marL="457200" lvl="1" indent="0">
              <a:buNone/>
            </a:pPr>
            <a:r>
              <a:rPr lang="vi-VN" dirty="0">
                <a:latin typeface="Calibri" panose="020F0502020204030204" pitchFamily="34" charset="0"/>
                <a:cs typeface="Calibri" panose="020F0502020204030204" pitchFamily="34" charset="0"/>
              </a:rPr>
              <a:t>Full band Sub band Fusion Model (FullSubNet) [2]</a:t>
            </a: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0664928-C6B0-4A02-8CBF-01CDCC2F3A41}"/>
              </a:ext>
            </a:extLst>
          </p:cNvPr>
          <p:cNvSpPr txBox="1"/>
          <p:nvPr/>
        </p:nvSpPr>
        <p:spPr>
          <a:xfrm>
            <a:off x="838200" y="4695980"/>
            <a:ext cx="9748706" cy="1754326"/>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1</a:t>
            </a:r>
            <a:r>
              <a:rPr lang="vi-VN"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Westhausen</a:t>
            </a:r>
            <a:r>
              <a:rPr lang="en-US" i="1"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endParaRPr lang="vi-VN" i="1" dirty="0">
              <a:latin typeface="Calibri" panose="020F0502020204030204" pitchFamily="34" charset="0"/>
              <a:cs typeface="Calibri" panose="020F0502020204030204" pitchFamily="34" charset="0"/>
            </a:endParaRPr>
          </a:p>
          <a:p>
            <a:endParaRPr lang="vi-VN" i="1" dirty="0">
              <a:latin typeface="Calibri" panose="020F0502020204030204" pitchFamily="34" charset="0"/>
              <a:cs typeface="Calibri" panose="020F0502020204030204" pitchFamily="34" charset="0"/>
            </a:endParaRPr>
          </a:p>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2</a:t>
            </a:r>
            <a:r>
              <a:rPr lang="vi-VN"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Hao, X., </a:t>
            </a:r>
            <a:r>
              <a:rPr lang="en-US" i="1" dirty="0" err="1">
                <a:latin typeface="Calibri" panose="020F0502020204030204" pitchFamily="34" charset="0"/>
                <a:cs typeface="Calibri" panose="020F0502020204030204" pitchFamily="34" charset="0"/>
              </a:rPr>
              <a:t>Su</a:t>
            </a:r>
            <a:r>
              <a:rPr lang="en-US" i="1" dirty="0">
                <a:latin typeface="Calibri" panose="020F0502020204030204" pitchFamily="34" charset="0"/>
                <a:cs typeface="Calibri" panose="020F0502020204030204" pitchFamily="34" charset="0"/>
              </a:rPr>
              <a:t>, X., </a:t>
            </a:r>
            <a:r>
              <a:rPr lang="en-US" i="1" dirty="0" err="1">
                <a:latin typeface="Calibri" panose="020F0502020204030204" pitchFamily="34" charset="0"/>
                <a:cs typeface="Calibri" panose="020F0502020204030204" pitchFamily="34" charset="0"/>
              </a:rPr>
              <a:t>Horaud</a:t>
            </a:r>
            <a:r>
              <a:rPr lang="en-US" i="1" dirty="0">
                <a:latin typeface="Calibri" panose="020F0502020204030204" pitchFamily="34" charset="0"/>
                <a:cs typeface="Calibri" panose="020F0502020204030204" pitchFamily="34" charset="0"/>
              </a:rPr>
              <a:t>, R., &amp; Li, X. (2021, June). </a:t>
            </a:r>
            <a:r>
              <a:rPr lang="en-US" i="1" dirty="0" err="1">
                <a:latin typeface="Calibri" panose="020F0502020204030204" pitchFamily="34" charset="0"/>
                <a:cs typeface="Calibri" panose="020F0502020204030204" pitchFamily="34" charset="0"/>
              </a:rPr>
              <a:t>FullSubNet</a:t>
            </a:r>
            <a:r>
              <a:rPr lang="en-US" i="1" dirty="0">
                <a:latin typeface="Calibri" panose="020F0502020204030204" pitchFamily="34" charset="0"/>
                <a:cs typeface="Calibri" panose="020F0502020204030204" pitchFamily="34" charset="0"/>
              </a:rPr>
              <a:t>: A Full-Band and Sub-Band Fusion Model for Real-Time Single-Channel Speech Enhancement. In ICASSP 2021-2021 IEEE International Conference on Acoustics, Speech and Signal Processing (ICASSP) (pp. 6633-6637). IEEE.</a:t>
            </a:r>
          </a:p>
        </p:txBody>
      </p:sp>
      <p:cxnSp>
        <p:nvCxnSpPr>
          <p:cNvPr id="4" name="Straight Connector 3">
            <a:extLst>
              <a:ext uri="{FF2B5EF4-FFF2-40B4-BE49-F238E27FC236}">
                <a16:creationId xmlns:a16="http://schemas.microsoft.com/office/drawing/2014/main" id="{E2C92249-17B7-427F-B3B0-C1C2427C4AC4}"/>
              </a:ext>
            </a:extLst>
          </p:cNvPr>
          <p:cNvCxnSpPr/>
          <p:nvPr/>
        </p:nvCxnSpPr>
        <p:spPr>
          <a:xfrm>
            <a:off x="838200" y="4588778"/>
            <a:ext cx="6946783" cy="0"/>
          </a:xfrm>
          <a:prstGeom prst="line">
            <a:avLst/>
          </a:prstGeom>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13</a:t>
            </a:fld>
            <a:endParaRPr lang="en-US"/>
          </a:p>
        </p:txBody>
      </p:sp>
      <p:pic>
        <p:nvPicPr>
          <p:cNvPr id="13" name="Picture 2">
            <a:extLst>
              <a:ext uri="{FF2B5EF4-FFF2-40B4-BE49-F238E27FC236}">
                <a16:creationId xmlns:a16="http://schemas.microsoft.com/office/drawing/2014/main" id="{57C3D2D0-711C-40E5-9D63-F81CFDC73A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7976286" y="1275907"/>
            <a:ext cx="3332106" cy="26857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hape, square&#10;&#10;Description automatically generated">
            <a:extLst>
              <a:ext uri="{FF2B5EF4-FFF2-40B4-BE49-F238E27FC236}">
                <a16:creationId xmlns:a16="http://schemas.microsoft.com/office/drawing/2014/main" id="{35988E53-A7B1-40D6-818A-0018784795A6}"/>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8248822" y="1080931"/>
            <a:ext cx="3272222" cy="2735475"/>
          </a:xfrm>
          <a:prstGeom prst="rect">
            <a:avLst/>
          </a:prstGeom>
        </p:spPr>
      </p:pic>
    </p:spTree>
    <p:extLst>
      <p:ext uri="{BB962C8B-B14F-4D97-AF65-F5344CB8AC3E}">
        <p14:creationId xmlns:p14="http://schemas.microsoft.com/office/powerpoint/2010/main" val="32277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Dual signal Transformation LSTM [1]</a:t>
            </a:r>
            <a:endParaRPr lang="en-US" b="0" dirty="0">
              <a:latin typeface="Calibri" panose="020F0502020204030204" pitchFamily="34" charset="0"/>
              <a:cs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CA914DB9-DA24-4F5B-97DE-796D1A20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710" y="1424868"/>
            <a:ext cx="3474580" cy="4791399"/>
          </a:xfrm>
          <a:prstGeom prst="rect">
            <a:avLst/>
          </a:prstGeom>
        </p:spPr>
      </p:pic>
      <p:sp>
        <p:nvSpPr>
          <p:cNvPr id="2" name="Rectangle: Rounded Corners 1">
            <a:extLst>
              <a:ext uri="{FF2B5EF4-FFF2-40B4-BE49-F238E27FC236}">
                <a16:creationId xmlns:a16="http://schemas.microsoft.com/office/drawing/2014/main" id="{D2CEEC04-D48E-4BA1-81CE-5E8A60A703FD}"/>
              </a:ext>
            </a:extLst>
          </p:cNvPr>
          <p:cNvSpPr/>
          <p:nvPr/>
        </p:nvSpPr>
        <p:spPr>
          <a:xfrm>
            <a:off x="6096000" y="1776363"/>
            <a:ext cx="1460938" cy="365760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A022F941-626E-42DF-812D-AAFC8DC70767}"/>
              </a:ext>
            </a:extLst>
          </p:cNvPr>
          <p:cNvSpPr txBox="1"/>
          <p:nvPr/>
        </p:nvSpPr>
        <p:spPr>
          <a:xfrm>
            <a:off x="7914290" y="2471598"/>
            <a:ext cx="3352800" cy="1200329"/>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Phần lọc nhiễu trên miền thuộc tính do mô hình tự học</a:t>
            </a:r>
            <a:endParaRPr lang="en-US" sz="2400" dirty="0">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5972864A-00D0-46C3-B7EB-1794CA3345CC}"/>
              </a:ext>
            </a:extLst>
          </p:cNvPr>
          <p:cNvCxnSpPr>
            <a:cxnSpLocks/>
            <a:stCxn id="4" idx="2"/>
          </p:cNvCxnSpPr>
          <p:nvPr/>
        </p:nvCxnSpPr>
        <p:spPr>
          <a:xfrm flipH="1">
            <a:off x="7556938" y="3671927"/>
            <a:ext cx="2033752" cy="795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58E92D2-A465-4487-B6AC-519F0ED63109}"/>
              </a:ext>
            </a:extLst>
          </p:cNvPr>
          <p:cNvSpPr/>
          <p:nvPr/>
        </p:nvSpPr>
        <p:spPr>
          <a:xfrm>
            <a:off x="4358710" y="2732804"/>
            <a:ext cx="1558614" cy="1954925"/>
          </a:xfrm>
          <a:prstGeom prst="roundRect">
            <a:avLst/>
          </a:prstGeom>
          <a:no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85D4915F-966B-4DD6-A819-362771B64E3C}"/>
              </a:ext>
            </a:extLst>
          </p:cNvPr>
          <p:cNvSpPr txBox="1"/>
          <p:nvPr/>
        </p:nvSpPr>
        <p:spPr>
          <a:xfrm>
            <a:off x="1450428" y="2964032"/>
            <a:ext cx="2631930" cy="461665"/>
          </a:xfrm>
          <a:prstGeom prst="rect">
            <a:avLst/>
          </a:prstGeom>
          <a:noFill/>
        </p:spPr>
        <p:txBody>
          <a:bodyPr wrap="square" rtlCol="0">
            <a:spAutoFit/>
          </a:bodyPr>
          <a:lstStyle/>
          <a:p>
            <a:r>
              <a:rPr lang="vi-VN" sz="2400" dirty="0">
                <a:latin typeface="Calibri" panose="020F0502020204030204" pitchFamily="34" charset="0"/>
                <a:cs typeface="Calibri" panose="020F0502020204030204" pitchFamily="34" charset="0"/>
              </a:rPr>
              <a:t>Bộ phận lọc nhiễu</a:t>
            </a:r>
            <a:endParaRPr lang="en-US" sz="2400" dirty="0">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A696769-CF24-48F7-A8E7-6AA733DCCACB}"/>
              </a:ext>
            </a:extLst>
          </p:cNvPr>
          <p:cNvCxnSpPr>
            <a:stCxn id="9" idx="2"/>
          </p:cNvCxnSpPr>
          <p:nvPr/>
        </p:nvCxnSpPr>
        <p:spPr>
          <a:xfrm>
            <a:off x="2766393" y="3425697"/>
            <a:ext cx="1592317" cy="64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DB09F63-BDB1-48E6-978C-D218C5C3EF57}"/>
              </a:ext>
            </a:extLst>
          </p:cNvPr>
          <p:cNvSpPr>
            <a:spLocks noGrp="1"/>
          </p:cNvSpPr>
          <p:nvPr>
            <p:ph type="sldNum" sz="quarter" idx="12"/>
          </p:nvPr>
        </p:nvSpPr>
        <p:spPr/>
        <p:txBody>
          <a:bodyPr/>
          <a:lstStyle/>
          <a:p>
            <a:fld id="{1880F96C-824F-4C37-99B8-7E149B40C9DC}" type="slidenum">
              <a:rPr lang="en-US" smtClean="0"/>
              <a:pPr/>
              <a:t>14</a:t>
            </a:fld>
            <a:endParaRPr lang="en-US"/>
          </a:p>
        </p:txBody>
      </p:sp>
      <p:sp>
        <p:nvSpPr>
          <p:cNvPr id="11" name="TextBox 10">
            <a:extLst>
              <a:ext uri="{FF2B5EF4-FFF2-40B4-BE49-F238E27FC236}">
                <a16:creationId xmlns:a16="http://schemas.microsoft.com/office/drawing/2014/main" id="{204550BC-343B-4240-B3A5-DB0392E3EF7A}"/>
              </a:ext>
            </a:extLst>
          </p:cNvPr>
          <p:cNvSpPr txBox="1"/>
          <p:nvPr/>
        </p:nvSpPr>
        <p:spPr>
          <a:xfrm>
            <a:off x="838200" y="6216267"/>
            <a:ext cx="9748706" cy="646331"/>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1</a:t>
            </a:r>
            <a:r>
              <a:rPr lang="vi-VN"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Westhausen</a:t>
            </a:r>
            <a:r>
              <a:rPr lang="en-US" i="1"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p>
        </p:txBody>
      </p:sp>
      <p:cxnSp>
        <p:nvCxnSpPr>
          <p:cNvPr id="13" name="Straight Connector 12">
            <a:extLst>
              <a:ext uri="{FF2B5EF4-FFF2-40B4-BE49-F238E27FC236}">
                <a16:creationId xmlns:a16="http://schemas.microsoft.com/office/drawing/2014/main" id="{2CF5DE32-638C-46CB-B57F-29BDD91CADAE}"/>
              </a:ext>
            </a:extLst>
          </p:cNvPr>
          <p:cNvCxnSpPr>
            <a:cxnSpLocks/>
          </p:cNvCxnSpPr>
          <p:nvPr/>
        </p:nvCxnSpPr>
        <p:spPr>
          <a:xfrm>
            <a:off x="838200" y="6233045"/>
            <a:ext cx="476515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947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Cách tiếp cận dùng học sâu</a:t>
            </a:r>
            <a:endParaRPr lang="en-US" b="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9DB051D0-5AEA-4D45-998F-18631E8566CA}"/>
              </a:ext>
            </a:extLst>
          </p:cNvPr>
          <p:cNvSpPr>
            <a:spLocks noGrp="1"/>
          </p:cNvSpPr>
          <p:nvPr>
            <p:ph type="sldNum" sz="quarter" idx="12"/>
          </p:nvPr>
        </p:nvSpPr>
        <p:spPr/>
        <p:txBody>
          <a:bodyPr/>
          <a:lstStyle/>
          <a:p>
            <a:fld id="{1880F96C-824F-4C37-99B8-7E149B40C9DC}" type="slidenum">
              <a:rPr lang="en-US" smtClean="0"/>
              <a:pPr/>
              <a:t>15</a:t>
            </a:fld>
            <a:endParaRPr lang="en-US"/>
          </a:p>
        </p:txBody>
      </p:sp>
      <p:cxnSp>
        <p:nvCxnSpPr>
          <p:cNvPr id="9" name="Straight Connector 8">
            <a:extLst>
              <a:ext uri="{FF2B5EF4-FFF2-40B4-BE49-F238E27FC236}">
                <a16:creationId xmlns:a16="http://schemas.microsoft.com/office/drawing/2014/main" id="{0FA70DB8-8AF2-4EA6-91C6-C4EBB23891F0}"/>
              </a:ext>
            </a:extLst>
          </p:cNvPr>
          <p:cNvCxnSpPr/>
          <p:nvPr/>
        </p:nvCxnSpPr>
        <p:spPr>
          <a:xfrm>
            <a:off x="6096000" y="2020373"/>
            <a:ext cx="0" cy="26089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A09E879-188A-447A-810B-8E2DFD4CEBE4}"/>
              </a:ext>
            </a:extLst>
          </p:cNvPr>
          <p:cNvSpPr txBox="1"/>
          <p:nvPr/>
        </p:nvSpPr>
        <p:spPr>
          <a:xfrm>
            <a:off x="1255552" y="1918740"/>
            <a:ext cx="4840448" cy="3662541"/>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Ưu điểm</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Có khả năng tổng quát cho nhiều loại </a:t>
            </a:r>
            <a:r>
              <a:rPr lang="vi-VN" sz="2800" dirty="0">
                <a:solidFill>
                  <a:srgbClr val="FF0000"/>
                </a:solidFill>
                <a:latin typeface="Calibri" panose="020F0502020204030204" pitchFamily="34" charset="0"/>
                <a:cs typeface="Calibri" panose="020F0502020204030204" pitchFamily="34" charset="0"/>
              </a:rPr>
              <a:t>nhiễu tương tự nhau</a:t>
            </a:r>
          </a:p>
          <a:p>
            <a:pPr marL="285750" indent="-285750">
              <a:buFont typeface="Arial" panose="020B0604020202020204" pitchFamily="34" charset="0"/>
              <a:buChar char="•"/>
            </a:pPr>
            <a:endParaRPr lang="vi-VN" sz="2800" dirty="0">
              <a:solidFill>
                <a:srgbClr val="FF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Lọc được các </a:t>
            </a:r>
            <a:r>
              <a:rPr lang="vi-VN" sz="2800" dirty="0">
                <a:solidFill>
                  <a:srgbClr val="FF0000"/>
                </a:solidFill>
                <a:latin typeface="Calibri" panose="020F0502020204030204" pitchFamily="34" charset="0"/>
                <a:cs typeface="Calibri" panose="020F0502020204030204" pitchFamily="34" charset="0"/>
              </a:rPr>
              <a:t>nhiễu tương tự giọng nói</a:t>
            </a:r>
            <a:endParaRPr lang="en-US" sz="2800" dirty="0">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71E1F82-3674-4716-95B1-2670F3C30047}"/>
              </a:ext>
            </a:extLst>
          </p:cNvPr>
          <p:cNvSpPr txBox="1"/>
          <p:nvPr/>
        </p:nvSpPr>
        <p:spPr>
          <a:xfrm>
            <a:off x="6983135" y="1918740"/>
            <a:ext cx="4840448" cy="4462760"/>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Nhược điểm</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Thời gian chạy cao hơn cách cổ điển rất nhiều</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Cần nhiều tài nguyên phần cứng</a:t>
            </a:r>
          </a:p>
          <a:p>
            <a:pPr marL="285750" indent="-285750">
              <a:buFont typeface="Arial" panose="020B0604020202020204" pitchFamily="34" charset="0"/>
              <a:buChar char="•"/>
            </a:pPr>
            <a:endParaRPr lang="vi-VN"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800" dirty="0">
                <a:latin typeface="Calibri" panose="020F0502020204030204" pitchFamily="34" charset="0"/>
                <a:cs typeface="Calibri" panose="020F0502020204030204" pitchFamily="34" charset="0"/>
              </a:rPr>
              <a:t>Chất lượng âm thanh sau khi lọc còn thấp</a:t>
            </a:r>
          </a:p>
        </p:txBody>
      </p:sp>
    </p:spTree>
    <p:extLst>
      <p:ext uri="{BB962C8B-B14F-4D97-AF65-F5344CB8AC3E}">
        <p14:creationId xmlns:p14="http://schemas.microsoft.com/office/powerpoint/2010/main" val="255266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3. Các đề xuất</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1A02390C-2011-4F5D-BACD-33E0E6AF7883}"/>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16</a:t>
            </a:fld>
            <a:endParaRPr lang="en-US"/>
          </a:p>
        </p:txBody>
      </p:sp>
    </p:spTree>
    <p:extLst>
      <p:ext uri="{BB962C8B-B14F-4D97-AF65-F5344CB8AC3E}">
        <p14:creationId xmlns:p14="http://schemas.microsoft.com/office/powerpoint/2010/main" val="324212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Yêu cầu của mô hình đề xuất</a:t>
            </a:r>
            <a:endParaRPr lang="en-US" b="0" dirty="0">
              <a:latin typeface="Calibri" panose="020F0502020204030204" pitchFamily="34" charset="0"/>
              <a:cs typeface="Calibri" panose="020F0502020204030204" pitchFamily="34" charset="0"/>
            </a:endParaRPr>
          </a:p>
        </p:txBody>
      </p:sp>
      <p:sp>
        <p:nvSpPr>
          <p:cNvPr id="9" name="Content Placeholder 6">
            <a:extLst>
              <a:ext uri="{FF2B5EF4-FFF2-40B4-BE49-F238E27FC236}">
                <a16:creationId xmlns:a16="http://schemas.microsoft.com/office/drawing/2014/main" id="{2F6A8CCE-7E8D-4D10-91EF-9AEAD9A3A696}"/>
              </a:ext>
            </a:extLst>
          </p:cNvPr>
          <p:cNvSpPr>
            <a:spLocks noGrp="1"/>
          </p:cNvSpPr>
          <p:nvPr>
            <p:ph idx="1"/>
          </p:nvPr>
        </p:nvSpPr>
        <p:spPr>
          <a:xfrm>
            <a:off x="1562986" y="1786029"/>
            <a:ext cx="9790814" cy="3764166"/>
          </a:xfrm>
        </p:spPr>
        <p:txBody>
          <a:bodyPr>
            <a:normAutofit/>
          </a:bodyPr>
          <a:lstStyle/>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Kích thước nhỏ (parameters </a:t>
            </a:r>
            <a:r>
              <a:rPr lang="vi-VN" sz="3200" dirty="0">
                <a:solidFill>
                  <a:srgbClr val="FF0000"/>
                </a:solidFill>
                <a:latin typeface="Calibri" panose="020F0502020204030204" pitchFamily="34" charset="0"/>
                <a:cs typeface="Calibri" panose="020F0502020204030204" pitchFamily="34" charset="0"/>
              </a:rPr>
              <a:t>&lt; 700000</a:t>
            </a:r>
            <a:r>
              <a:rPr lang="vi-VN" sz="3200" dirty="0">
                <a:latin typeface="Calibri" panose="020F0502020204030204" pitchFamily="34" charset="0"/>
                <a:cs typeface="Calibri" panose="020F0502020204030204" pitchFamily="34" charset="0"/>
              </a:rPr>
              <a:t>)</a:t>
            </a:r>
          </a:p>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Thời gian chạy nhanh (</a:t>
            </a:r>
            <a:r>
              <a:rPr lang="vi-VN" sz="3200" dirty="0">
                <a:solidFill>
                  <a:srgbClr val="FF0000"/>
                </a:solidFill>
                <a:latin typeface="Calibri" panose="020F0502020204030204" pitchFamily="34" charset="0"/>
                <a:cs typeface="Calibri" panose="020F0502020204030204" pitchFamily="34" charset="0"/>
              </a:rPr>
              <a:t>&lt; 8ms</a:t>
            </a:r>
            <a:r>
              <a:rPr lang="vi-VN" sz="3200" dirty="0">
                <a:latin typeface="Calibri" panose="020F0502020204030204" pitchFamily="34" charset="0"/>
                <a:cs typeface="Calibri" panose="020F0502020204030204" pitchFamily="34" charset="0"/>
              </a:rPr>
              <a:t>)</a:t>
            </a:r>
          </a:p>
          <a:p>
            <a:endParaRPr lang="vi-VN" sz="32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Đảm bảo chất lượng âm thanh sau khi lọc</a:t>
            </a:r>
          </a:p>
        </p:txBody>
      </p:sp>
      <p:sp>
        <p:nvSpPr>
          <p:cNvPr id="2" name="Slide Number Placeholder 1">
            <a:extLst>
              <a:ext uri="{FF2B5EF4-FFF2-40B4-BE49-F238E27FC236}">
                <a16:creationId xmlns:a16="http://schemas.microsoft.com/office/drawing/2014/main" id="{FCCE2025-553B-4195-93C7-7F81B54A4443}"/>
              </a:ext>
            </a:extLst>
          </p:cNvPr>
          <p:cNvSpPr>
            <a:spLocks noGrp="1"/>
          </p:cNvSpPr>
          <p:nvPr>
            <p:ph type="sldNum" sz="quarter" idx="12"/>
          </p:nvPr>
        </p:nvSpPr>
        <p:spPr/>
        <p:txBody>
          <a:bodyPr/>
          <a:lstStyle/>
          <a:p>
            <a:fld id="{1880F96C-824F-4C37-99B8-7E149B40C9DC}" type="slidenum">
              <a:rPr lang="en-US" smtClean="0"/>
              <a:pPr/>
              <a:t>17</a:t>
            </a:fld>
            <a:endParaRPr lang="en-US"/>
          </a:p>
        </p:txBody>
      </p:sp>
      <p:sp>
        <p:nvSpPr>
          <p:cNvPr id="3" name="TextBox 2">
            <a:extLst>
              <a:ext uri="{FF2B5EF4-FFF2-40B4-BE49-F238E27FC236}">
                <a16:creationId xmlns:a16="http://schemas.microsoft.com/office/drawing/2014/main" id="{306755CE-4651-43B0-BC31-BE16F2E0A766}"/>
              </a:ext>
            </a:extLst>
          </p:cNvPr>
          <p:cNvSpPr txBox="1"/>
          <p:nvPr/>
        </p:nvSpPr>
        <p:spPr>
          <a:xfrm>
            <a:off x="1858039" y="5774588"/>
            <a:ext cx="8475921" cy="584775"/>
          </a:xfrm>
          <a:prstGeom prst="rect">
            <a:avLst/>
          </a:prstGeom>
          <a:noFill/>
        </p:spPr>
        <p:txBody>
          <a:bodyPr wrap="square" rtlCol="0">
            <a:spAutoFit/>
          </a:bodyPr>
          <a:lstStyle/>
          <a:p>
            <a:pPr algn="ctr"/>
            <a:r>
              <a:rPr lang="vi-VN" sz="3200" b="1" dirty="0">
                <a:latin typeface="Calibri" panose="020F0502020204030204" pitchFamily="34" charset="0"/>
                <a:cs typeface="Calibri" panose="020F0502020204030204" pitchFamily="34" charset="0"/>
              </a:rPr>
              <a:t>Đề xuất mô hình cho phù hợp hơn với mục tiêu</a:t>
            </a:r>
          </a:p>
        </p:txBody>
      </p:sp>
      <p:sp>
        <p:nvSpPr>
          <p:cNvPr id="4" name="Arrow: Right 3">
            <a:extLst>
              <a:ext uri="{FF2B5EF4-FFF2-40B4-BE49-F238E27FC236}">
                <a16:creationId xmlns:a16="http://schemas.microsoft.com/office/drawing/2014/main" id="{3DB13148-2C91-49D7-8A5B-621D186AA7D4}"/>
              </a:ext>
            </a:extLst>
          </p:cNvPr>
          <p:cNvSpPr/>
          <p:nvPr/>
        </p:nvSpPr>
        <p:spPr>
          <a:xfrm>
            <a:off x="1250211" y="5753842"/>
            <a:ext cx="607828" cy="605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156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81313F2-06E1-45DF-9D9B-5EAF5976A1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57701" y="1724874"/>
            <a:ext cx="7734300" cy="4336211"/>
          </a:xfrm>
          <a:prstGeom prst="rect">
            <a:avLst/>
          </a:prstGeom>
        </p:spPr>
      </p:pic>
      <p:sp>
        <p:nvSpPr>
          <p:cNvPr id="6" name="Title 5">
            <a:extLst>
              <a:ext uri="{FF2B5EF4-FFF2-40B4-BE49-F238E27FC236}">
                <a16:creationId xmlns:a16="http://schemas.microsoft.com/office/drawing/2014/main" id="{972133C7-666F-40F5-A32B-8070EABB1D1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Mô hình đề xuất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3C60A64-61F8-477C-90C4-0C43F732178F}"/>
              </a:ext>
            </a:extLst>
          </p:cNvPr>
          <p:cNvSpPr>
            <a:spLocks noGrp="1"/>
          </p:cNvSpPr>
          <p:nvPr>
            <p:ph type="sldNum" sz="quarter" idx="12"/>
          </p:nvPr>
        </p:nvSpPr>
        <p:spPr/>
        <p:txBody>
          <a:bodyPr/>
          <a:lstStyle/>
          <a:p>
            <a:fld id="{1880F96C-824F-4C37-99B8-7E149B40C9DC}" type="slidenum">
              <a:rPr lang="en-US" smtClean="0"/>
              <a:pPr/>
              <a:t>18</a:t>
            </a:fld>
            <a:endParaRPr lang="en-US"/>
          </a:p>
        </p:txBody>
      </p:sp>
      <p:sp>
        <p:nvSpPr>
          <p:cNvPr id="36" name="Rectangle 35">
            <a:extLst>
              <a:ext uri="{FF2B5EF4-FFF2-40B4-BE49-F238E27FC236}">
                <a16:creationId xmlns:a16="http://schemas.microsoft.com/office/drawing/2014/main" id="{E10C2D77-4615-4802-9D02-E0D4A91FF290}"/>
              </a:ext>
            </a:extLst>
          </p:cNvPr>
          <p:cNvSpPr/>
          <p:nvPr/>
        </p:nvSpPr>
        <p:spPr>
          <a:xfrm>
            <a:off x="1409700" y="194394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STFT</a:t>
            </a:r>
            <a:endParaRPr lang="en-US" dirty="0"/>
          </a:p>
        </p:txBody>
      </p:sp>
      <p:sp>
        <p:nvSpPr>
          <p:cNvPr id="37" name="Rectangle 36">
            <a:extLst>
              <a:ext uri="{FF2B5EF4-FFF2-40B4-BE49-F238E27FC236}">
                <a16:creationId xmlns:a16="http://schemas.microsoft.com/office/drawing/2014/main" id="{FA4DEB69-AA27-4B32-90E3-9D8AF413D4A3}"/>
              </a:ext>
            </a:extLst>
          </p:cNvPr>
          <p:cNvSpPr/>
          <p:nvPr/>
        </p:nvSpPr>
        <p:spPr>
          <a:xfrm>
            <a:off x="1409700" y="6129966"/>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iSTFT</a:t>
            </a:r>
            <a:endParaRPr lang="en-US" dirty="0"/>
          </a:p>
        </p:txBody>
      </p:sp>
      <p:sp>
        <p:nvSpPr>
          <p:cNvPr id="38" name="Rectangle 37">
            <a:extLst>
              <a:ext uri="{FF2B5EF4-FFF2-40B4-BE49-F238E27FC236}">
                <a16:creationId xmlns:a16="http://schemas.microsoft.com/office/drawing/2014/main" id="{323DC563-3E6B-4D74-8665-B52FE568C00C}"/>
              </a:ext>
            </a:extLst>
          </p:cNvPr>
          <p:cNvSpPr/>
          <p:nvPr/>
        </p:nvSpPr>
        <p:spPr>
          <a:xfrm>
            <a:off x="1409700" y="5505777"/>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39" name="Rectangle 38">
            <a:extLst>
              <a:ext uri="{FF2B5EF4-FFF2-40B4-BE49-F238E27FC236}">
                <a16:creationId xmlns:a16="http://schemas.microsoft.com/office/drawing/2014/main" id="{05B4F7BD-48A1-4E73-B38B-22A6DEF0CE07}"/>
              </a:ext>
            </a:extLst>
          </p:cNvPr>
          <p:cNvSpPr/>
          <p:nvPr/>
        </p:nvSpPr>
        <p:spPr>
          <a:xfrm>
            <a:off x="1409700" y="4859808"/>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sp>
        <p:nvSpPr>
          <p:cNvPr id="40" name="Rectangle 39">
            <a:extLst>
              <a:ext uri="{FF2B5EF4-FFF2-40B4-BE49-F238E27FC236}">
                <a16:creationId xmlns:a16="http://schemas.microsoft.com/office/drawing/2014/main" id="{6B71CEFB-75DF-4355-A810-91A958119A0E}"/>
              </a:ext>
            </a:extLst>
          </p:cNvPr>
          <p:cNvSpPr/>
          <p:nvPr/>
        </p:nvSpPr>
        <p:spPr>
          <a:xfrm>
            <a:off x="1409700" y="4212984"/>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Dense</a:t>
            </a:r>
            <a:endParaRPr lang="en-US" dirty="0"/>
          </a:p>
        </p:txBody>
      </p:sp>
      <p:sp>
        <p:nvSpPr>
          <p:cNvPr id="41" name="Rectangle 40">
            <a:extLst>
              <a:ext uri="{FF2B5EF4-FFF2-40B4-BE49-F238E27FC236}">
                <a16:creationId xmlns:a16="http://schemas.microsoft.com/office/drawing/2014/main" id="{E45545B0-D5CE-49CD-84E8-1AFB61EF7394}"/>
              </a:ext>
            </a:extLst>
          </p:cNvPr>
          <p:cNvSpPr/>
          <p:nvPr/>
        </p:nvSpPr>
        <p:spPr>
          <a:xfrm>
            <a:off x="1409700" y="3566160"/>
            <a:ext cx="1851660" cy="480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LSTM</a:t>
            </a:r>
            <a:endParaRPr lang="en-US" dirty="0"/>
          </a:p>
        </p:txBody>
      </p:sp>
      <p:cxnSp>
        <p:nvCxnSpPr>
          <p:cNvPr id="42" name="Straight Arrow Connector 41">
            <a:extLst>
              <a:ext uri="{FF2B5EF4-FFF2-40B4-BE49-F238E27FC236}">
                <a16:creationId xmlns:a16="http://schemas.microsoft.com/office/drawing/2014/main" id="{701B97F3-7C5D-4240-9C4D-AE7F70981C01}"/>
              </a:ext>
            </a:extLst>
          </p:cNvPr>
          <p:cNvCxnSpPr>
            <a:cxnSpLocks/>
            <a:stCxn id="36" idx="2"/>
            <a:endCxn id="47" idx="0"/>
          </p:cNvCxnSpPr>
          <p:nvPr/>
        </p:nvCxnSpPr>
        <p:spPr>
          <a:xfrm>
            <a:off x="2335530" y="2424008"/>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DF23DA8-7E31-4DAC-B720-4D3F610D5A65}"/>
              </a:ext>
            </a:extLst>
          </p:cNvPr>
          <p:cNvCxnSpPr>
            <a:stCxn id="41" idx="2"/>
            <a:endCxn id="40" idx="0"/>
          </p:cNvCxnSpPr>
          <p:nvPr/>
        </p:nvCxnSpPr>
        <p:spPr>
          <a:xfrm>
            <a:off x="2335530" y="4046220"/>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F5E6E2D-42F0-42E3-AF9F-0B1A8733543D}"/>
              </a:ext>
            </a:extLst>
          </p:cNvPr>
          <p:cNvCxnSpPr>
            <a:cxnSpLocks/>
            <a:stCxn id="40" idx="2"/>
            <a:endCxn id="39" idx="0"/>
          </p:cNvCxnSpPr>
          <p:nvPr/>
        </p:nvCxnSpPr>
        <p:spPr>
          <a:xfrm>
            <a:off x="2335530" y="4693044"/>
            <a:ext cx="0" cy="16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C0725D-1770-41E2-893B-F026D667B69D}"/>
              </a:ext>
            </a:extLst>
          </p:cNvPr>
          <p:cNvCxnSpPr>
            <a:stCxn id="39" idx="2"/>
            <a:endCxn id="38" idx="0"/>
          </p:cNvCxnSpPr>
          <p:nvPr/>
        </p:nvCxnSpPr>
        <p:spPr>
          <a:xfrm>
            <a:off x="2335530" y="5339868"/>
            <a:ext cx="0" cy="16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4EBFC8-3CF0-44A5-BA06-1F7F77480A0B}"/>
              </a:ext>
            </a:extLst>
          </p:cNvPr>
          <p:cNvCxnSpPr>
            <a:stCxn id="38" idx="2"/>
            <a:endCxn id="37" idx="0"/>
          </p:cNvCxnSpPr>
          <p:nvPr/>
        </p:nvCxnSpPr>
        <p:spPr>
          <a:xfrm>
            <a:off x="2335530" y="5985837"/>
            <a:ext cx="0" cy="144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984A6A9-F363-46AD-B6B0-CB18AB6BF2AF}"/>
              </a:ext>
            </a:extLst>
          </p:cNvPr>
          <p:cNvSpPr/>
          <p:nvPr/>
        </p:nvSpPr>
        <p:spPr>
          <a:xfrm>
            <a:off x="1409700" y="2755054"/>
            <a:ext cx="1851660" cy="480060"/>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Nén dữ liệu</a:t>
            </a:r>
            <a:endParaRPr lang="en-US" dirty="0"/>
          </a:p>
        </p:txBody>
      </p:sp>
      <p:cxnSp>
        <p:nvCxnSpPr>
          <p:cNvPr id="48" name="Straight Arrow Connector 47">
            <a:extLst>
              <a:ext uri="{FF2B5EF4-FFF2-40B4-BE49-F238E27FC236}">
                <a16:creationId xmlns:a16="http://schemas.microsoft.com/office/drawing/2014/main" id="{E441D87B-0232-407E-905B-739A06AEBA89}"/>
              </a:ext>
            </a:extLst>
          </p:cNvPr>
          <p:cNvCxnSpPr>
            <a:stCxn id="47" idx="2"/>
            <a:endCxn id="41" idx="0"/>
          </p:cNvCxnSpPr>
          <p:nvPr/>
        </p:nvCxnSpPr>
        <p:spPr>
          <a:xfrm>
            <a:off x="2335530" y="3235114"/>
            <a:ext cx="0" cy="33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A6DDBA3-B3F3-4E5B-A060-501ECD9F9823}"/>
              </a:ext>
            </a:extLst>
          </p:cNvPr>
          <p:cNvSpPr txBox="1"/>
          <p:nvPr/>
        </p:nvSpPr>
        <p:spPr>
          <a:xfrm>
            <a:off x="4146712" y="6146915"/>
            <a:ext cx="7836182" cy="400110"/>
          </a:xfrm>
          <a:prstGeom prst="rect">
            <a:avLst/>
          </a:prstGeom>
          <a:noFill/>
        </p:spPr>
        <p:txBody>
          <a:bodyPr wrap="square" rtlCol="0">
            <a:spAutoFit/>
          </a:bodyPr>
          <a:lstStyle/>
          <a:p>
            <a:pPr algn="ctr"/>
            <a:r>
              <a:rPr lang="vi-VN" sz="2000" b="1" i="1" dirty="0"/>
              <a:t>Bảng 3.</a:t>
            </a:r>
            <a:r>
              <a:rPr lang="en-US" sz="2000" b="1" i="1" dirty="0"/>
              <a:t>1</a:t>
            </a:r>
            <a:r>
              <a:rPr lang="vi-VN" sz="2000" i="1" dirty="0"/>
              <a:t>: Cấu trúc của mô hình đề xuất</a:t>
            </a:r>
            <a:endParaRPr lang="en-US" sz="2000" i="1" dirty="0"/>
          </a:p>
        </p:txBody>
      </p:sp>
      <p:cxnSp>
        <p:nvCxnSpPr>
          <p:cNvPr id="5" name="Connector: Elbow 4">
            <a:extLst>
              <a:ext uri="{FF2B5EF4-FFF2-40B4-BE49-F238E27FC236}">
                <a16:creationId xmlns:a16="http://schemas.microsoft.com/office/drawing/2014/main" id="{FCD2B648-C39F-4A55-9429-F92BF1167C97}"/>
              </a:ext>
            </a:extLst>
          </p:cNvPr>
          <p:cNvCxnSpPr>
            <a:stCxn id="41" idx="3"/>
            <a:endCxn id="39" idx="3"/>
          </p:cNvCxnSpPr>
          <p:nvPr/>
        </p:nvCxnSpPr>
        <p:spPr>
          <a:xfrm>
            <a:off x="3261360" y="3806190"/>
            <a:ext cx="12700" cy="1293648"/>
          </a:xfrm>
          <a:prstGeom prst="bentConnector3">
            <a:avLst>
              <a:gd name="adj1" fmla="val 342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6547F5-6DAC-4078-B7AB-6F5CB7C3642D}"/>
              </a:ext>
            </a:extLst>
          </p:cNvPr>
          <p:cNvSpPr/>
          <p:nvPr/>
        </p:nvSpPr>
        <p:spPr>
          <a:xfrm>
            <a:off x="4438812" y="2187130"/>
            <a:ext cx="7112278" cy="2671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pic>
        <p:nvPicPr>
          <p:cNvPr id="10" name="Picture 9" descr="A picture containing curtain, furniture&#10;&#10;Description automatically generated">
            <a:extLst>
              <a:ext uri="{FF2B5EF4-FFF2-40B4-BE49-F238E27FC236}">
                <a16:creationId xmlns:a16="http://schemas.microsoft.com/office/drawing/2014/main" id="{934DFAB1-BBAB-4541-9A89-0988C080698B}"/>
              </a:ext>
            </a:extLst>
          </p:cNvPr>
          <p:cNvPicPr>
            <a:picLocks noChangeAspect="1"/>
          </p:cNvPicPr>
          <p:nvPr/>
        </p:nvPicPr>
        <p:blipFill rotWithShape="1">
          <a:blip r:embed="rId4">
            <a:extLst>
              <a:ext uri="{28A0092B-C50C-407E-A947-70E740481C1C}">
                <a14:useLocalDpi xmlns:a14="http://schemas.microsoft.com/office/drawing/2010/main" val="0"/>
              </a:ext>
            </a:extLst>
          </a:blip>
          <a:srcRect l="12160" t="11417" r="9396" b="10565"/>
          <a:stretch/>
        </p:blipFill>
        <p:spPr>
          <a:xfrm>
            <a:off x="4756558" y="3125447"/>
            <a:ext cx="4590661" cy="3424335"/>
          </a:xfrm>
          <a:prstGeom prst="rect">
            <a:avLst/>
          </a:prstGeom>
        </p:spPr>
      </p:pic>
      <p:sp>
        <p:nvSpPr>
          <p:cNvPr id="11" name="Rectangle: Rounded Corners 10">
            <a:extLst>
              <a:ext uri="{FF2B5EF4-FFF2-40B4-BE49-F238E27FC236}">
                <a16:creationId xmlns:a16="http://schemas.microsoft.com/office/drawing/2014/main" id="{36F8EC9F-97A8-414A-8D06-A23F9160980B}"/>
              </a:ext>
            </a:extLst>
          </p:cNvPr>
          <p:cNvSpPr/>
          <p:nvPr/>
        </p:nvSpPr>
        <p:spPr>
          <a:xfrm>
            <a:off x="4348294" y="5520842"/>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65BA958-A543-4A47-8ED5-EFFD132B5FEA}"/>
              </a:ext>
            </a:extLst>
          </p:cNvPr>
          <p:cNvSpPr/>
          <p:nvPr/>
        </p:nvSpPr>
        <p:spPr>
          <a:xfrm rot="18401519">
            <a:off x="3589868" y="4887359"/>
            <a:ext cx="470628" cy="80006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16D2A5CC-6DED-4203-A213-97219FAB306A}"/>
              </a:ext>
            </a:extLst>
          </p:cNvPr>
          <p:cNvSpPr txBox="1"/>
          <p:nvPr/>
        </p:nvSpPr>
        <p:spPr>
          <a:xfrm>
            <a:off x="370026" y="4299044"/>
            <a:ext cx="4182400" cy="830997"/>
          </a:xfrm>
          <a:prstGeom prst="rect">
            <a:avLst/>
          </a:prstGeom>
          <a:noFill/>
        </p:spPr>
        <p:txBody>
          <a:bodyPr wrap="square" rtlCol="0">
            <a:spAutoFit/>
          </a:bodyPr>
          <a:lstStyle/>
          <a:p>
            <a:r>
              <a:rPr lang="vi-VN" sz="2400" dirty="0"/>
              <a:t>Các thành phần âm chính mang </a:t>
            </a:r>
            <a:r>
              <a:rPr lang="vi-VN" sz="2400" dirty="0">
                <a:solidFill>
                  <a:srgbClr val="FF0000"/>
                </a:solidFill>
              </a:rPr>
              <a:t>thông tin</a:t>
            </a:r>
            <a:endParaRPr lang="en-US" sz="2400" dirty="0">
              <a:solidFill>
                <a:srgbClr val="FF0000"/>
              </a:solidFill>
            </a:endParaRPr>
          </a:p>
        </p:txBody>
      </p:sp>
      <p:sp>
        <p:nvSpPr>
          <p:cNvPr id="14" name="Rectangle: Rounded Corners 13">
            <a:extLst>
              <a:ext uri="{FF2B5EF4-FFF2-40B4-BE49-F238E27FC236}">
                <a16:creationId xmlns:a16="http://schemas.microsoft.com/office/drawing/2014/main" id="{4E772ADD-3AB8-4C59-A2D4-8EF0A3F265FD}"/>
              </a:ext>
            </a:extLst>
          </p:cNvPr>
          <p:cNvSpPr/>
          <p:nvPr/>
        </p:nvSpPr>
        <p:spPr>
          <a:xfrm>
            <a:off x="4165134" y="3226217"/>
            <a:ext cx="4882392" cy="12247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CB1DBD4-65D0-4018-B4AF-2D596B781E95}"/>
              </a:ext>
            </a:extLst>
          </p:cNvPr>
          <p:cNvSpPr/>
          <p:nvPr/>
        </p:nvSpPr>
        <p:spPr>
          <a:xfrm>
            <a:off x="7413070" y="2183970"/>
            <a:ext cx="444389" cy="75546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91B29DF5-7CEF-4440-8095-52739BA4ECA6}"/>
              </a:ext>
            </a:extLst>
          </p:cNvPr>
          <p:cNvSpPr txBox="1"/>
          <p:nvPr/>
        </p:nvSpPr>
        <p:spPr>
          <a:xfrm>
            <a:off x="5554536" y="1640116"/>
            <a:ext cx="4052630" cy="830997"/>
          </a:xfrm>
          <a:prstGeom prst="rect">
            <a:avLst/>
          </a:prstGeom>
          <a:noFill/>
        </p:spPr>
        <p:txBody>
          <a:bodyPr wrap="square" rtlCol="0">
            <a:spAutoFit/>
          </a:bodyPr>
          <a:lstStyle/>
          <a:p>
            <a:r>
              <a:rPr lang="vi-VN" sz="2400" dirty="0"/>
              <a:t>Các thành phần tạo nên </a:t>
            </a:r>
            <a:r>
              <a:rPr lang="vi-VN" sz="2400" dirty="0">
                <a:solidFill>
                  <a:srgbClr val="FF0000"/>
                </a:solidFill>
              </a:rPr>
              <a:t>chất giọng</a:t>
            </a:r>
            <a:endParaRPr lang="en-US" sz="2400" dirty="0">
              <a:solidFill>
                <a:srgbClr val="FF0000"/>
              </a:solidFill>
            </a:endParaRPr>
          </a:p>
        </p:txBody>
      </p:sp>
      <p:sp>
        <p:nvSpPr>
          <p:cNvPr id="2" name="Slide Number Placeholder 1">
            <a:extLst>
              <a:ext uri="{FF2B5EF4-FFF2-40B4-BE49-F238E27FC236}">
                <a16:creationId xmlns:a16="http://schemas.microsoft.com/office/drawing/2014/main" id="{68DE9BE7-00D1-4F78-881D-C27D31BDF843}"/>
              </a:ext>
            </a:extLst>
          </p:cNvPr>
          <p:cNvSpPr>
            <a:spLocks noGrp="1"/>
          </p:cNvSpPr>
          <p:nvPr>
            <p:ph type="sldNum" sz="quarter" idx="12"/>
          </p:nvPr>
        </p:nvSpPr>
        <p:spPr/>
        <p:txBody>
          <a:bodyPr/>
          <a:lstStyle/>
          <a:p>
            <a:fld id="{1880F96C-824F-4C37-99B8-7E149B40C9DC}" type="slidenum">
              <a:rPr lang="en-US" smtClean="0"/>
              <a:pPr/>
              <a:t>19</a:t>
            </a:fld>
            <a:endParaRPr lang="en-US"/>
          </a:p>
        </p:txBody>
      </p:sp>
    </p:spTree>
    <p:extLst>
      <p:ext uri="{BB962C8B-B14F-4D97-AF65-F5344CB8AC3E}">
        <p14:creationId xmlns:p14="http://schemas.microsoft.com/office/powerpoint/2010/main" val="135885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Mục lục</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514350" indent="-514350">
              <a:buClrTx/>
              <a:buSzPct val="100000"/>
              <a:buFont typeface="+mj-lt"/>
              <a:buAutoNum type="arabicPeriod"/>
            </a:pPr>
            <a:r>
              <a:rPr lang="vi-VN" sz="3200" dirty="0">
                <a:latin typeface="+mn-lt"/>
              </a:rPr>
              <a:t>Đặt vấn đề</a:t>
            </a:r>
          </a:p>
          <a:p>
            <a:pPr marL="514350" indent="-514350">
              <a:buClrTx/>
              <a:buSzPct val="100000"/>
              <a:buFont typeface="+mj-lt"/>
              <a:buAutoNum type="arabicPeriod"/>
            </a:pPr>
            <a:r>
              <a:rPr lang="vi-VN" sz="3200" dirty="0">
                <a:latin typeface="+mn-lt"/>
              </a:rPr>
              <a:t>Các nghiên cứu liên quan</a:t>
            </a:r>
          </a:p>
          <a:p>
            <a:pPr marL="514350" indent="-514350">
              <a:buClrTx/>
              <a:buSzPct val="100000"/>
              <a:buFont typeface="+mj-lt"/>
              <a:buAutoNum type="arabicPeriod"/>
            </a:pPr>
            <a:r>
              <a:rPr lang="vi-VN" sz="3200" dirty="0">
                <a:latin typeface="+mn-lt"/>
              </a:rPr>
              <a:t>Các đề xuất</a:t>
            </a:r>
          </a:p>
          <a:p>
            <a:pPr marL="514350" indent="-514350">
              <a:buClrTx/>
              <a:buSzPct val="100000"/>
              <a:buFont typeface="+mj-lt"/>
              <a:buAutoNum type="arabicPeriod"/>
            </a:pPr>
            <a:r>
              <a:rPr lang="vi-VN" sz="3200" dirty="0">
                <a:latin typeface="+mn-lt"/>
              </a:rPr>
              <a:t>Đánh giá và kết quả</a:t>
            </a:r>
            <a:endParaRPr lang="en-US" sz="3200" dirty="0">
              <a:latin typeface="+mn-lt"/>
            </a:endParaRPr>
          </a:p>
        </p:txBody>
      </p:sp>
      <p:sp>
        <p:nvSpPr>
          <p:cNvPr id="4" name="Slide Number Placeholder 1">
            <a:extLst>
              <a:ext uri="{FF2B5EF4-FFF2-40B4-BE49-F238E27FC236}">
                <a16:creationId xmlns:a16="http://schemas.microsoft.com/office/drawing/2014/main" id="{42C2315E-7043-4456-B4A0-A1824EA79A49}"/>
              </a:ext>
            </a:extLst>
          </p:cNvPr>
          <p:cNvSpPr>
            <a:spLocks noGrp="1"/>
          </p:cNvSpPr>
          <p:nvPr>
            <p:ph type="sldNum" sz="quarter" idx="12"/>
          </p:nvPr>
        </p:nvSpPr>
        <p:spPr>
          <a:xfrm>
            <a:off x="8610600" y="6369996"/>
            <a:ext cx="2743200" cy="365125"/>
          </a:xfrm>
        </p:spPr>
        <p:txBody>
          <a:bodyPr/>
          <a:lstStyle/>
          <a:p>
            <a:fld id="{1880F96C-824F-4C37-99B8-7E149B40C9DC}" type="slidenum">
              <a:rPr lang="en-US" smtClean="0"/>
              <a:pPr/>
              <a:t>2</a:t>
            </a:fld>
            <a:endParaRPr lang="en-US"/>
          </a:p>
        </p:txBody>
      </p:sp>
    </p:spTree>
    <p:extLst>
      <p:ext uri="{BB962C8B-B14F-4D97-AF65-F5344CB8AC3E}">
        <p14:creationId xmlns:p14="http://schemas.microsoft.com/office/powerpoint/2010/main" val="212194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3F6F7C24-3140-4020-A241-0A9BD10406DD}"/>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Cơ sở đề xuất hàm tăng cường mất mát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86E517D-77B5-40C7-B944-8A58CF997580}"/>
              </a:ext>
            </a:extLst>
          </p:cNvPr>
          <p:cNvSpPr>
            <a:spLocks noGrp="1"/>
          </p:cNvSpPr>
          <p:nvPr>
            <p:ph type="sldNum" sz="quarter" idx="12"/>
          </p:nvPr>
        </p:nvSpPr>
        <p:spPr/>
        <p:txBody>
          <a:bodyPr/>
          <a:lstStyle/>
          <a:p>
            <a:fld id="{1880F96C-824F-4C37-99B8-7E149B40C9DC}" type="slidenum">
              <a:rPr lang="en-US" smtClean="0"/>
              <a:pPr/>
              <a:t>20</a:t>
            </a:fld>
            <a:endParaRPr lang="en-US" dirty="0"/>
          </a:p>
        </p:txBody>
      </p:sp>
      <p:sp>
        <p:nvSpPr>
          <p:cNvPr id="9" name="Content Placeholder 8">
            <a:extLst>
              <a:ext uri="{FF2B5EF4-FFF2-40B4-BE49-F238E27FC236}">
                <a16:creationId xmlns:a16="http://schemas.microsoft.com/office/drawing/2014/main" id="{33768506-F34A-487C-BB6E-67499E5A97AF}"/>
              </a:ext>
            </a:extLst>
          </p:cNvPr>
          <p:cNvSpPr>
            <a:spLocks noGrp="1"/>
          </p:cNvSpPr>
          <p:nvPr>
            <p:ph idx="1"/>
          </p:nvPr>
        </p:nvSpPr>
        <p:spPr>
          <a:xfrm>
            <a:off x="838200" y="1786029"/>
            <a:ext cx="5257800" cy="4351338"/>
          </a:xfrm>
        </p:spPr>
        <p:txBody>
          <a:bodyPr>
            <a:normAutofit/>
          </a:bodyPr>
          <a:lstStyle/>
          <a:p>
            <a:pPr marL="0" indent="0">
              <a:buNone/>
            </a:pPr>
            <a:r>
              <a:rPr lang="vi-VN" sz="3200" dirty="0">
                <a:latin typeface="+mn-lt"/>
              </a:rPr>
              <a:t>Các hạn chế hiện tại</a:t>
            </a:r>
          </a:p>
          <a:p>
            <a:pPr marL="0" indent="0">
              <a:buNone/>
            </a:pPr>
            <a:endParaRPr lang="vi-VN" sz="3200" dirty="0">
              <a:latin typeface="+mn-lt"/>
            </a:endParaRPr>
          </a:p>
          <a:p>
            <a:pPr lvl="1"/>
            <a:r>
              <a:rPr lang="vi-VN" sz="2800" dirty="0">
                <a:latin typeface="+mn-lt"/>
              </a:rPr>
              <a:t>Các nhiễu vẫn </a:t>
            </a:r>
            <a:r>
              <a:rPr lang="vi-VN" sz="2800" dirty="0">
                <a:solidFill>
                  <a:srgbClr val="FF0000"/>
                </a:solidFill>
                <a:latin typeface="+mn-lt"/>
              </a:rPr>
              <a:t>chưa được loại bỏ hoàn toàn</a:t>
            </a:r>
          </a:p>
          <a:p>
            <a:pPr lvl="1"/>
            <a:endParaRPr lang="vi-VN" sz="2800" dirty="0">
              <a:latin typeface="+mn-lt"/>
            </a:endParaRPr>
          </a:p>
          <a:p>
            <a:pPr lvl="1"/>
            <a:endParaRPr lang="en-US" sz="2800" dirty="0">
              <a:latin typeface="+mn-lt"/>
            </a:endParaRPr>
          </a:p>
          <a:p>
            <a:pPr lvl="1"/>
            <a:r>
              <a:rPr lang="vi-VN" sz="2800" dirty="0">
                <a:latin typeface="+mn-lt"/>
              </a:rPr>
              <a:t>Vẫn còn nhiều vùng nhiễu có </a:t>
            </a:r>
            <a:r>
              <a:rPr lang="vi-VN" sz="2800" dirty="0">
                <a:solidFill>
                  <a:srgbClr val="FF0000"/>
                </a:solidFill>
                <a:latin typeface="+mn-lt"/>
              </a:rPr>
              <a:t>ảnh hưởng lên âm chính</a:t>
            </a:r>
            <a:endParaRPr lang="en-US" sz="2800" dirty="0">
              <a:solidFill>
                <a:srgbClr val="FF0000"/>
              </a:solidFill>
              <a:latin typeface="+mn-lt"/>
            </a:endParaRPr>
          </a:p>
        </p:txBody>
      </p:sp>
      <p:pic>
        <p:nvPicPr>
          <p:cNvPr id="15" name="Content Placeholder 3" descr="A forest of trees&#10;&#10;Description automatically generated with low confidence">
            <a:extLst>
              <a:ext uri="{FF2B5EF4-FFF2-40B4-BE49-F238E27FC236}">
                <a16:creationId xmlns:a16="http://schemas.microsoft.com/office/drawing/2014/main" id="{2275648B-9934-4182-ACE5-5F8046AD0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504" y="4138547"/>
            <a:ext cx="3827973" cy="2555607"/>
          </a:xfrm>
          <a:prstGeom prst="rect">
            <a:avLst/>
          </a:prstGeom>
        </p:spPr>
      </p:pic>
      <p:pic>
        <p:nvPicPr>
          <p:cNvPr id="16" name="Picture 15" descr="A picture containing text, curtain&#10;&#10;Description automatically generated">
            <a:extLst>
              <a:ext uri="{FF2B5EF4-FFF2-40B4-BE49-F238E27FC236}">
                <a16:creationId xmlns:a16="http://schemas.microsoft.com/office/drawing/2014/main" id="{609EC986-CA93-4A46-9ADC-A3F0DC00D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504" y="1693057"/>
            <a:ext cx="3827974" cy="2555607"/>
          </a:xfrm>
          <a:prstGeom prst="rect">
            <a:avLst/>
          </a:prstGeom>
        </p:spPr>
      </p:pic>
    </p:spTree>
    <p:extLst>
      <p:ext uri="{BB962C8B-B14F-4D97-AF65-F5344CB8AC3E}">
        <p14:creationId xmlns:p14="http://schemas.microsoft.com/office/powerpoint/2010/main" val="121682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5F41A3-8377-440B-8015-A74EBD2782FF}"/>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latin typeface="Cambria Math" panose="02040503050406030204" pitchFamily="18" charset="0"/>
                            </a:rPr>
                          </m:ctrlPr>
                        </m:sSubPr>
                        <m:e>
                          <m:r>
                            <a:rPr lang="en-US" sz="3200" b="0" i="1" smtClean="0">
                              <a:latin typeface="Cambria Math" panose="02040503050406030204" pitchFamily="18" charset="0"/>
                            </a:rPr>
                            <m:t>𝐿</m:t>
                          </m:r>
                        </m:e>
                        <m:sub>
                          <m:r>
                            <m:rPr>
                              <m:sty m:val="p"/>
                            </m:rPr>
                            <a:rPr lang="vi-VN" sz="3200" i="1">
                              <a:latin typeface="Cambria Math" panose="02040503050406030204" pitchFamily="18" charset="0"/>
                            </a:rPr>
                            <m:t>main</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 </m:t>
                          </m:r>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𝛼</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a:rPr lang="vi-VN" sz="3200" i="1">
                                      <a:solidFill>
                                        <a:srgbClr val="FF0000"/>
                                      </a:solidFill>
                                      <a:latin typeface="Cambria Math" panose="02040503050406030204" pitchFamily="18" charset="0"/>
                                    </a:rPr>
                                    <m:t>1</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e>
                          </m:d>
                          <m:r>
                            <a:rPr lang="en-US" sz="3200" b="0" i="1" smtClean="0">
                              <a:latin typeface="Cambria Math" panose="02040503050406030204" pitchFamily="18" charset="0"/>
                            </a:rPr>
                            <m:t>−</m:t>
                          </m:r>
                          <m:r>
                            <a:rPr lang="en-US" sz="3200" b="0" i="1" smtClean="0">
                              <a:latin typeface="Cambria Math" panose="02040503050406030204" pitchFamily="18" charset="0"/>
                            </a:rPr>
                            <m:t>𝛽</m:t>
                          </m:r>
                          <m:d>
                            <m:dPr>
                              <m:begChr m:val="|"/>
                              <m:endChr m:val="|"/>
                              <m:ctrlPr>
                                <a:rPr lang="en-US" sz="3200" b="0" i="1" smtClean="0">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xmlns="">
          <p:sp>
            <p:nvSpPr>
              <p:cNvPr id="5" name="TextBox 4">
                <a:extLst>
                  <a:ext uri="{FF2B5EF4-FFF2-40B4-BE49-F238E27FC236}">
                    <a16:creationId xmlns:a16="http://schemas.microsoft.com/office/drawing/2014/main" id="{3C5F41A3-8377-440B-8015-A74EBD2782FF}"/>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7F90A5-F9CA-4D66-AC59-4896F6B61626}"/>
                  </a:ext>
                </a:extLst>
              </p:cNvPr>
              <p:cNvSpPr txBox="1"/>
              <p:nvPr/>
            </p:nvSpPr>
            <p:spPr>
              <a:xfrm>
                <a:off x="2669431" y="2773287"/>
                <a:ext cx="3696653"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1</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sSubSup>
                            <m:sSubSupPr>
                              <m:ctrlPr>
                                <a:rPr lang="en-US" sz="2800" b="0" i="1" smtClean="0">
                                  <a:solidFill>
                                    <a:srgbClr val="FF0000"/>
                                  </a:solidFill>
                                  <a:latin typeface="Cambria Math" panose="02040503050406030204" pitchFamily="18" charset="0"/>
                                </a:rPr>
                              </m:ctrlPr>
                            </m:sSubSup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up>
                              <m:r>
                                <a:rPr lang="en-US" sz="2800" b="0" i="1" smtClean="0">
                                  <a:solidFill>
                                    <a:srgbClr val="FF0000"/>
                                  </a:solidFill>
                                  <a:latin typeface="Cambria Math" panose="02040503050406030204" pitchFamily="18" charset="0"/>
                                </a:rPr>
                                <m:t>⊤</m:t>
                              </m:r>
                            </m:sup>
                          </m:sSubSup>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num>
                        <m:den>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r>
                                        <a:rPr lang="en-US" sz="2800" b="0" i="1" smtClean="0">
                                          <a:solidFill>
                                            <a:srgbClr val="FF0000"/>
                                          </a:solidFill>
                                          <a:latin typeface="Cambria Math" panose="02040503050406030204" pitchFamily="18" charset="0"/>
                                        </a:rPr>
                                        <m:t>𝑥</m:t>
                                      </m:r>
                                    </m:sub>
                                  </m:sSub>
                                </m:e>
                              </m:d>
                            </m:e>
                            <m:sub>
                              <m:r>
                                <a:rPr lang="en-US" sz="2800" b="0" i="1" smtClean="0">
                                  <a:solidFill>
                                    <a:srgbClr val="FF0000"/>
                                  </a:solidFill>
                                  <a:latin typeface="Cambria Math" panose="02040503050406030204" pitchFamily="18" charset="0"/>
                                </a:rPr>
                                <m:t>2</m:t>
                              </m:r>
                            </m:sub>
                          </m:sSub>
                          <m:sSub>
                            <m:sSubPr>
                              <m:ctrlPr>
                                <a:rPr lang="en-US" sz="2800" b="0" i="1" smtClean="0">
                                  <a:solidFill>
                                    <a:srgbClr val="FF0000"/>
                                  </a:solidFill>
                                  <a:latin typeface="Cambria Math" panose="02040503050406030204" pitchFamily="18" charset="0"/>
                                </a:rPr>
                              </m:ctrlPr>
                            </m:sSubPr>
                            <m:e>
                              <m:d>
                                <m:dPr>
                                  <m:begChr m:val="‖"/>
                                  <m:endChr m:val="‖"/>
                                  <m:ctrlPr>
                                    <a:rPr lang="en-US" sz="2800" b="0" i="1" smtClean="0">
                                      <a:solidFill>
                                        <a:srgbClr val="FF0000"/>
                                      </a:solidFill>
                                      <a:latin typeface="Cambria Math" panose="02040503050406030204" pitchFamily="18" charset="0"/>
                                    </a:rPr>
                                  </m:ctrlPr>
                                </m:dPr>
                                <m:e>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𝐹</m:t>
                                      </m:r>
                                    </m:e>
                                    <m:sub>
                                      <m:acc>
                                        <m:accPr>
                                          <m:chr m:val="̂"/>
                                          <m:ctrlPr>
                                            <a:rPr lang="en-US" sz="2800" b="0" i="1" smtClean="0">
                                              <a:solidFill>
                                                <a:srgbClr val="FF0000"/>
                                              </a:solidFill>
                                              <a:latin typeface="Cambria Math" panose="02040503050406030204" pitchFamily="18" charset="0"/>
                                            </a:rPr>
                                          </m:ctrlPr>
                                        </m:accPr>
                                        <m:e>
                                          <m:r>
                                            <a:rPr lang="en-US" sz="2800" b="0" i="1" smtClean="0">
                                              <a:solidFill>
                                                <a:srgbClr val="FF0000"/>
                                              </a:solidFill>
                                              <a:latin typeface="Cambria Math" panose="02040503050406030204" pitchFamily="18" charset="0"/>
                                            </a:rPr>
                                            <m:t>𝑥</m:t>
                                          </m:r>
                                        </m:e>
                                      </m:acc>
                                    </m:sub>
                                  </m:sSub>
                                </m:e>
                              </m:d>
                            </m:e>
                            <m:sub>
                              <m:r>
                                <a:rPr lang="en-US" sz="2800" b="0" i="1" smtClean="0">
                                  <a:solidFill>
                                    <a:srgbClr val="FF0000"/>
                                  </a:solidFill>
                                  <a:latin typeface="Cambria Math" panose="02040503050406030204" pitchFamily="18" charset="0"/>
                                </a:rPr>
                                <m:t>2</m:t>
                              </m:r>
                            </m:sub>
                          </m:sSub>
                        </m:den>
                      </m:f>
                    </m:oMath>
                  </m:oMathPara>
                </a14:m>
                <a:endParaRPr lang="en-US" sz="2000" dirty="0"/>
              </a:p>
            </p:txBody>
          </p:sp>
        </mc:Choice>
        <mc:Fallback xmlns="">
          <p:sp>
            <p:nvSpPr>
              <p:cNvPr id="9" name="TextBox 8">
                <a:extLst>
                  <a:ext uri="{FF2B5EF4-FFF2-40B4-BE49-F238E27FC236}">
                    <a16:creationId xmlns:a16="http://schemas.microsoft.com/office/drawing/2014/main" id="{F17F90A5-F9CA-4D66-AC59-4896F6B61626}"/>
                  </a:ext>
                </a:extLst>
              </p:cNvPr>
              <p:cNvSpPr txBox="1">
                <a:spLocks noRot="1" noChangeAspect="1" noMove="1" noResize="1" noEditPoints="1" noAdjustHandles="1" noChangeArrowheads="1" noChangeShapeType="1" noTextEdit="1"/>
              </p:cNvSpPr>
              <p:nvPr/>
            </p:nvSpPr>
            <p:spPr>
              <a:xfrm>
                <a:off x="2669431" y="2773287"/>
                <a:ext cx="3696653" cy="10288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extLst>
                  <p:ext uri="{D42A27DB-BD31-4B8C-83A1-F6EECF244321}">
                    <p14:modId xmlns:p14="http://schemas.microsoft.com/office/powerpoint/2010/main" val="3095198625"/>
                  </p:ext>
                </p:extLst>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𝑥</m:t>
                                </m:r>
                              </m:oMath>
                            </m:oMathPara>
                          </a14:m>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oMath>
                            </m:oMathPara>
                          </a14:m>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ước lượng</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𝑛</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𝐹𝐿𝐴𝑇</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ℝ</m:t>
                                    </m:r>
                                  </m:e>
                                  <m:sup>
                                    <m:r>
                                      <a:rPr lang="en-US" sz="2000" b="0" i="1" smtClean="0">
                                        <a:solidFill>
                                          <a:schemeClr val="tx1"/>
                                        </a:solidFill>
                                        <a:latin typeface="Cambria Math" panose="02040503050406030204" pitchFamily="18" charset="0"/>
                                      </a:rPr>
                                      <m:t>𝑚𝑛</m:t>
                                    </m:r>
                                  </m:sup>
                                </m:sSup>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3542356"/>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m:t>
                                    </m:r>
                                  </m:e>
                                </m:d>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Element-wise module của 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70840">
                    <a:tc>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𝑠𝑡𝑓𝑡</m:t>
                                </m:r>
                              </m:oMath>
                            </m:oMathPara>
                          </a14:m>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70840">
                    <a:tc gridSpan="2">
                      <a:txBody>
                        <a:bodyPr/>
                        <a:lstStyle/>
                        <a:p>
                          <a:pPr algn="l"/>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𝑥</m:t>
                                    </m:r>
                                  </m:e>
                                </m:ac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m:t>
                                </m:r>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70840">
                    <a:tc gridSpan="2">
                      <a: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m:t>
                                    </m:r>
                                  </m:sup>
                                </m:sSup>
                              </m:oMath>
                            </m:oMathPara>
                          </a14:m>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Choice>
        <mc:Fallback xmlns="">
          <p:graphicFrame>
            <p:nvGraphicFramePr>
              <p:cNvPr id="10" name="Table 9">
                <a:extLst>
                  <a:ext uri="{FF2B5EF4-FFF2-40B4-BE49-F238E27FC236}">
                    <a16:creationId xmlns:a16="http://schemas.microsoft.com/office/drawing/2014/main" id="{143C77C5-CB12-422F-A90A-7EBA65F368EE}"/>
                  </a:ext>
                </a:extLst>
              </p:cNvPr>
              <p:cNvGraphicFramePr>
                <a:graphicFrameLocks noGrp="1"/>
              </p:cNvGraphicFramePr>
              <p:nvPr>
                <p:extLst>
                  <p:ext uri="{D42A27DB-BD31-4B8C-83A1-F6EECF244321}">
                    <p14:modId xmlns:p14="http://schemas.microsoft.com/office/powerpoint/2010/main" val="3095198625"/>
                  </p:ext>
                </p:extLst>
              </p:nvPr>
            </p:nvGraphicFramePr>
            <p:xfrm>
              <a:off x="7021107" y="2580417"/>
              <a:ext cx="5002924" cy="3870960"/>
            </p:xfrm>
            <a:graphic>
              <a:graphicData uri="http://schemas.openxmlformats.org/drawingml/2006/table">
                <a:tbl>
                  <a:tblPr firstRow="1" bandRow="1">
                    <a:tableStyleId>{5C22544A-7EE6-4342-B048-85BDC9FD1C3A}</a:tableStyleId>
                  </a:tblPr>
                  <a:tblGrid>
                    <a:gridCol w="1296526">
                      <a:extLst>
                        <a:ext uri="{9D8B030D-6E8A-4147-A177-3AD203B41FA5}">
                          <a16:colId xmlns:a16="http://schemas.microsoft.com/office/drawing/2014/main" val="3069699243"/>
                        </a:ext>
                      </a:extLst>
                    </a:gridCol>
                    <a:gridCol w="3706398">
                      <a:extLst>
                        <a:ext uri="{9D8B030D-6E8A-4147-A177-3AD203B41FA5}">
                          <a16:colId xmlns:a16="http://schemas.microsoft.com/office/drawing/2014/main" val="2073803384"/>
                        </a:ext>
                      </a:extLst>
                    </a:gridCol>
                  </a:tblGrid>
                  <a:tr h="39624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6"/>
                          <a:stretch>
                            <a:fillRect t="-9231" r="-285915" b="-892308"/>
                          </a:stretch>
                        </a:blipFill>
                      </a:tcPr>
                    </a:tc>
                    <a:tc>
                      <a:txBody>
                        <a:bodyPr/>
                        <a:lstStyle/>
                        <a:p>
                          <a:r>
                            <a:rPr lang="vi-VN" sz="2000" b="0" dirty="0">
                              <a:solidFill>
                                <a:schemeClr val="tx1"/>
                              </a:solidFill>
                            </a:rPr>
                            <a:t>Âm sạch</a:t>
                          </a:r>
                          <a:endParaRPr lang="en-US"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9467211"/>
                      </a:ext>
                    </a:extLst>
                  </a:tr>
                  <a:tr h="396240">
                    <a:tc>
                      <a:txBody>
                        <a:bodyPr/>
                        <a:lstStyle/>
                        <a:p>
                          <a:endParaRPr lang="en-US"/>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6"/>
                          <a:stretch>
                            <a:fillRect t="-109231" r="-285915" b="-792308"/>
                          </a:stretch>
                        </a:blipFill>
                      </a:tcPr>
                    </a:tc>
                    <a:tc>
                      <a:txBody>
                        <a:bodyPr/>
                        <a:lstStyle/>
                        <a:p>
                          <a:r>
                            <a:rPr lang="vi-VN" sz="2000" b="0" dirty="0">
                              <a:solidFill>
                                <a:schemeClr val="tx1"/>
                              </a:solidFill>
                            </a:rPr>
                            <a:t>Âm ước lượng</a:t>
                          </a:r>
                          <a:endParaRPr lang="en-US" sz="20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698119"/>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09231" r="-285915" b="-692308"/>
                          </a:stretch>
                        </a:blipFill>
                      </a:tcPr>
                    </a:tc>
                    <a:tc>
                      <a:txBody>
                        <a:bodyPr/>
                        <a:lstStyle/>
                        <a:p>
                          <a:r>
                            <a:rPr lang="vi-VN" sz="2000" b="0" dirty="0">
                              <a:solidFill>
                                <a:schemeClr val="tx1"/>
                              </a:solidFill>
                            </a:rPr>
                            <a:t>Âm nhiễu</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0615522"/>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309231" r="-285915" b="-592308"/>
                          </a:stretch>
                        </a:blipFill>
                      </a:tcPr>
                    </a:tc>
                    <a:tc>
                      <a:txBody>
                        <a:bodyPr/>
                        <a:lstStyle/>
                        <a:p>
                          <a:r>
                            <a:rPr lang="vi-VN" sz="2000" b="0" dirty="0">
                              <a:solidFill>
                                <a:schemeClr val="tx1"/>
                              </a:solidFill>
                            </a:rPr>
                            <a:t>Chuẩn Euclid của vector</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879670"/>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403030" r="-285915" b="-483333"/>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34975" t="-403030" b="-483333"/>
                          </a:stretch>
                        </a:blipFill>
                      </a:tcPr>
                    </a:tc>
                    <a:extLst>
                      <a:ext uri="{0D108BD9-81ED-4DB2-BD59-A6C34878D82A}">
                        <a16:rowId xmlns:a16="http://schemas.microsoft.com/office/drawing/2014/main" val="583542356"/>
                      </a:ext>
                    </a:extLst>
                  </a:tr>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88696" r="-285915" b="-177391"/>
                          </a:stretch>
                        </a:blipFill>
                      </a:tcPr>
                    </a:tc>
                    <a:tc>
                      <a:txBody>
                        <a:bodyPr/>
                        <a:lstStyle/>
                        <a:p>
                          <a:r>
                            <a:rPr lang="vi-VN" sz="2000" b="0" dirty="0">
                              <a:solidFill>
                                <a:schemeClr val="tx1"/>
                              </a:solidFill>
                            </a:rPr>
                            <a:t>Element-wise module của ma trận số phức</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519365"/>
                      </a:ext>
                    </a:extLst>
                  </a:tr>
                  <a:tr h="3962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687692" r="-285915" b="-213846"/>
                          </a:stretch>
                        </a:blipFill>
                      </a:tcPr>
                    </a:tc>
                    <a:tc>
                      <a:txBody>
                        <a:bodyPr/>
                        <a:lstStyle/>
                        <a:p>
                          <a:r>
                            <a:rPr lang="vi-VN" sz="2000" b="0" dirty="0">
                              <a:solidFill>
                                <a:schemeClr val="tx1"/>
                              </a:solidFill>
                            </a:rPr>
                            <a:t>Short-time Fourier transform</a:t>
                          </a:r>
                          <a:endParaRPr lang="en-US" sz="20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8164347"/>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787692" b="-113846"/>
                          </a:stretch>
                        </a:blipFill>
                      </a:tcPr>
                    </a:tc>
                    <a:tc hMerge="1">
                      <a:txBody>
                        <a:bodyPr/>
                        <a:lstStyle/>
                        <a:p>
                          <a:endParaRPr lang="en-US" sz="2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651100"/>
                      </a:ext>
                    </a:extLst>
                  </a:tr>
                  <a:tr h="396240">
                    <a:tc gridSpan="2">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887692" b="-13846"/>
                          </a:stretch>
                        </a:blipFill>
                      </a:tcPr>
                    </a:tc>
                    <a:tc hMerge="1">
                      <a:txBody>
                        <a:bodyPr/>
                        <a:lstStyle/>
                        <a:p>
                          <a:endParaRPr lang="en-US"/>
                        </a:p>
                      </a:txBody>
                      <a:tcPr/>
                    </a:tc>
                    <a:extLst>
                      <a:ext uri="{0D108BD9-81ED-4DB2-BD59-A6C34878D82A}">
                        <a16:rowId xmlns:a16="http://schemas.microsoft.com/office/drawing/2014/main" val="3436157418"/>
                      </a:ext>
                    </a:extLst>
                  </a:tr>
                </a:tbl>
              </a:graphicData>
            </a:graphic>
          </p:graphicFrame>
        </mc:Fallback>
      </mc:AlternateContent>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21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0B700C-5DC8-4B34-8476-B887ECF17A03}"/>
                  </a:ext>
                </a:extLst>
              </p:cNvPr>
              <p:cNvSpPr txBox="1"/>
              <p:nvPr/>
            </p:nvSpPr>
            <p:spPr>
              <a:xfrm>
                <a:off x="2669431" y="3886213"/>
                <a:ext cx="3706206" cy="10288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vi-VN"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vi-VN" sz="2800" i="1">
                              <a:latin typeface="Cambria Math" panose="02040503050406030204" pitchFamily="18" charset="0"/>
                            </a:rPr>
                            <m:t>2</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m:rPr>
                              <m:sty m:val="p"/>
                            </m:rPr>
                            <a:rPr lang="vi-VN" sz="2800" i="1">
                              <a:latin typeface="Cambria Math" panose="02040503050406030204" pitchFamily="18" charset="0"/>
                            </a:rPr>
                            <m:t>n</m:t>
                          </m:r>
                        </m:e>
                      </m:d>
                      <m:r>
                        <a:rPr lang="en-US" sz="2800" b="0" i="1" smtClean="0">
                          <a:latin typeface="Cambria Math" panose="02040503050406030204" pitchFamily="18" charset="0"/>
                        </a:rPr>
                        <m:t>=</m:t>
                      </m:r>
                      <m:f>
                        <m:fPr>
                          <m:ctrlPr>
                            <a:rPr lang="en-US" sz="2800" b="0" i="1" smtClean="0">
                              <a:solidFill>
                                <a:srgbClr val="0070C0"/>
                              </a:solidFill>
                              <a:latin typeface="Cambria Math" panose="02040503050406030204" pitchFamily="18" charset="0"/>
                            </a:rPr>
                          </m:ctrlPr>
                        </m:fPr>
                        <m:num>
                          <m:sSubSup>
                            <m:sSubSupPr>
                              <m:ctrlPr>
                                <a:rPr lang="en-US" sz="2800" b="0" i="1" smtClean="0">
                                  <a:solidFill>
                                    <a:srgbClr val="0070C0"/>
                                  </a:solidFill>
                                  <a:latin typeface="Cambria Math" panose="02040503050406030204" pitchFamily="18" charset="0"/>
                                </a:rPr>
                              </m:ctrlPr>
                            </m:sSubSupPr>
                            <m:e>
                              <m:r>
                                <a:rPr lang="en-US" sz="2800" b="0" i="1" smtClean="0">
                                  <a:solidFill>
                                    <a:srgbClr val="0070C0"/>
                                  </a:solidFill>
                                  <a:latin typeface="Cambria Math" panose="02040503050406030204" pitchFamily="18" charset="0"/>
                                </a:rPr>
                                <m:t>𝐹</m:t>
                              </m:r>
                            </m:e>
                            <m:sub>
                              <m:r>
                                <m:rPr>
                                  <m:sty m:val="p"/>
                                </m:rPr>
                                <a:rPr lang="vi-VN" sz="2800" i="1">
                                  <a:solidFill>
                                    <a:srgbClr val="0070C0"/>
                                  </a:solidFill>
                                  <a:latin typeface="Cambria Math" panose="02040503050406030204" pitchFamily="18" charset="0"/>
                                </a:rPr>
                                <m:t>n</m:t>
                              </m:r>
                            </m:sub>
                            <m:sup>
                              <m:r>
                                <a:rPr lang="en-US" sz="2800" b="0" i="1" smtClean="0">
                                  <a:solidFill>
                                    <a:srgbClr val="0070C0"/>
                                  </a:solidFill>
                                  <a:latin typeface="Cambria Math" panose="02040503050406030204" pitchFamily="18" charset="0"/>
                                </a:rPr>
                                <m:t>⊤</m:t>
                              </m:r>
                            </m:sup>
                          </m:sSub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num>
                        <m:den>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r>
                                        <m:rPr>
                                          <m:sty m:val="p"/>
                                        </m:rPr>
                                        <a:rPr lang="vi-VN" sz="2800" i="1">
                                          <a:solidFill>
                                            <a:srgbClr val="0070C0"/>
                                          </a:solidFill>
                                          <a:latin typeface="Cambria Math" panose="02040503050406030204" pitchFamily="18" charset="0"/>
                                        </a:rPr>
                                        <m:t>n</m:t>
                                      </m:r>
                                    </m:sub>
                                  </m:sSub>
                                </m:e>
                              </m:d>
                            </m:e>
                            <m:sub>
                              <m:r>
                                <a:rPr lang="en-US" sz="2800" b="0" i="1" smtClean="0">
                                  <a:solidFill>
                                    <a:srgbClr val="0070C0"/>
                                  </a:solidFill>
                                  <a:latin typeface="Cambria Math" panose="02040503050406030204" pitchFamily="18" charset="0"/>
                                </a:rPr>
                                <m:t>2</m:t>
                              </m:r>
                            </m:sub>
                          </m:sSub>
                          <m:sSub>
                            <m:sSubPr>
                              <m:ctrlPr>
                                <a:rPr lang="en-US" sz="2800" b="0" i="1" smtClean="0">
                                  <a:solidFill>
                                    <a:srgbClr val="0070C0"/>
                                  </a:solidFill>
                                  <a:latin typeface="Cambria Math" panose="02040503050406030204" pitchFamily="18" charset="0"/>
                                </a:rPr>
                              </m:ctrlPr>
                            </m:sSubPr>
                            <m:e>
                              <m:d>
                                <m:dPr>
                                  <m:begChr m:val="‖"/>
                                  <m:endChr m:val="‖"/>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𝐹</m:t>
                                      </m:r>
                                    </m:e>
                                    <m:sub>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𝑥</m:t>
                                          </m:r>
                                        </m:e>
                                      </m:acc>
                                    </m:sub>
                                  </m:sSub>
                                </m:e>
                              </m:d>
                            </m:e>
                            <m:sub>
                              <m:r>
                                <a:rPr lang="en-US" sz="2800" b="0" i="1" smtClean="0">
                                  <a:solidFill>
                                    <a:srgbClr val="0070C0"/>
                                  </a:solidFill>
                                  <a:latin typeface="Cambria Math" panose="02040503050406030204" pitchFamily="18" charset="0"/>
                                </a:rPr>
                                <m:t>2</m:t>
                              </m:r>
                            </m:sub>
                          </m:sSub>
                        </m:den>
                      </m:f>
                    </m:oMath>
                  </m:oMathPara>
                </a14:m>
                <a:endParaRPr lang="en-US" sz="2000" dirty="0"/>
              </a:p>
            </p:txBody>
          </p:sp>
        </mc:Choice>
        <mc:Fallback xmlns="">
          <p:sp>
            <p:nvSpPr>
              <p:cNvPr id="8" name="TextBox 7">
                <a:extLst>
                  <a:ext uri="{FF2B5EF4-FFF2-40B4-BE49-F238E27FC236}">
                    <a16:creationId xmlns:a16="http://schemas.microsoft.com/office/drawing/2014/main" id="{4D0B700C-5DC8-4B34-8476-B887ECF17A03}"/>
                  </a:ext>
                </a:extLst>
              </p:cNvPr>
              <p:cNvSpPr txBox="1">
                <a:spLocks noRot="1" noChangeAspect="1" noMove="1" noResize="1" noEditPoints="1" noAdjustHandles="1" noChangeArrowheads="1" noChangeShapeType="1" noTextEdit="1"/>
              </p:cNvSpPr>
              <p:nvPr/>
            </p:nvSpPr>
            <p:spPr>
              <a:xfrm>
                <a:off x="2669431" y="3886213"/>
                <a:ext cx="3706206" cy="102880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8649B0-C162-4B0B-A557-1A71D6E8C0D6}"/>
                  </a:ext>
                </a:extLst>
              </p:cNvPr>
              <p:cNvSpPr txBox="1"/>
              <p:nvPr/>
            </p:nvSpPr>
            <p:spPr>
              <a:xfrm>
                <a:off x="3597001" y="5202282"/>
                <a:ext cx="31477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𝐹𝐿𝐴𝑇</m:t>
                      </m:r>
                      <m:d>
                        <m:dPr>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𝑠𝑡𝑓𝑡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e>
                          </m:d>
                        </m:e>
                      </m:d>
                    </m:oMath>
                  </m:oMathPara>
                </a14:m>
                <a:endParaRPr lang="en-US" sz="2400" b="0" dirty="0"/>
              </a:p>
            </p:txBody>
          </p:sp>
        </mc:Choice>
        <mc:Fallback xmlns="">
          <p:sp>
            <p:nvSpPr>
              <p:cNvPr id="12" name="TextBox 11">
                <a:extLst>
                  <a:ext uri="{FF2B5EF4-FFF2-40B4-BE49-F238E27FC236}">
                    <a16:creationId xmlns:a16="http://schemas.microsoft.com/office/drawing/2014/main" id="{2F8649B0-C162-4B0B-A557-1A71D6E8C0D6}"/>
                  </a:ext>
                </a:extLst>
              </p:cNvPr>
              <p:cNvSpPr txBox="1">
                <a:spLocks noRot="1" noChangeAspect="1" noMove="1" noResize="1" noEditPoints="1" noAdjustHandles="1" noChangeArrowheads="1" noChangeShapeType="1" noTextEdit="1"/>
              </p:cNvSpPr>
              <p:nvPr/>
            </p:nvSpPr>
            <p:spPr>
              <a:xfrm>
                <a:off x="3597001" y="5202282"/>
                <a:ext cx="3147785" cy="461665"/>
              </a:xfrm>
              <a:prstGeom prst="rect">
                <a:avLst/>
              </a:prstGeom>
              <a:blipFill>
                <a:blip r:embed="rId8"/>
                <a:stretch>
                  <a:fillRect b="-17105"/>
                </a:stretch>
              </a:blipFill>
            </p:spPr>
            <p:txBody>
              <a:bodyPr/>
              <a:lstStyle/>
              <a:p>
                <a:r>
                  <a:rPr lang="en-US">
                    <a:noFill/>
                  </a:rPr>
                  <a:t> </a:t>
                </a:r>
              </a:p>
            </p:txBody>
          </p:sp>
        </mc:Fallback>
      </mc:AlternateContent>
      <p:cxnSp>
        <p:nvCxnSpPr>
          <p:cNvPr id="13" name="Connector: Elbow 12">
            <a:extLst>
              <a:ext uri="{FF2B5EF4-FFF2-40B4-BE49-F238E27FC236}">
                <a16:creationId xmlns:a16="http://schemas.microsoft.com/office/drawing/2014/main" id="{B34B6F6E-6673-4EA8-B7F8-8DAB0E2CEA75}"/>
              </a:ext>
            </a:extLst>
          </p:cNvPr>
          <p:cNvCxnSpPr>
            <a:cxnSpLocks/>
            <a:endCxn id="9" idx="1"/>
          </p:cNvCxnSpPr>
          <p:nvPr/>
        </p:nvCxnSpPr>
        <p:spPr>
          <a:xfrm rot="16200000" flipH="1">
            <a:off x="2156510" y="2774769"/>
            <a:ext cx="689711" cy="336132"/>
          </a:xfrm>
          <a:prstGeom prst="bentConnector2">
            <a:avLst/>
          </a:prstGeom>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A232E597-AB8A-4A53-B6C1-FD6C9309727E}"/>
              </a:ext>
            </a:extLst>
          </p:cNvPr>
          <p:cNvCxnSpPr>
            <a:cxnSpLocks/>
            <a:endCxn id="8" idx="1"/>
          </p:cNvCxnSpPr>
          <p:nvPr/>
        </p:nvCxnSpPr>
        <p:spPr>
          <a:xfrm rot="16200000" flipH="1">
            <a:off x="1922104" y="3653289"/>
            <a:ext cx="1158523" cy="336132"/>
          </a:xfrm>
          <a:prstGeom prst="bentConnector2">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D1757AD8-EF5E-445D-AC75-0674B53751D6}"/>
              </a:ext>
            </a:extLst>
          </p:cNvPr>
          <p:cNvCxnSpPr>
            <a:cxnSpLocks/>
            <a:endCxn id="12" idx="1"/>
          </p:cNvCxnSpPr>
          <p:nvPr/>
        </p:nvCxnSpPr>
        <p:spPr>
          <a:xfrm rot="16200000" flipH="1">
            <a:off x="3069153" y="4905266"/>
            <a:ext cx="754789" cy="300908"/>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309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57613-50C4-4746-A838-779E0222AF03}"/>
              </a:ext>
            </a:extLst>
          </p:cNvPr>
          <p:cNvSpPr>
            <a:spLocks noGrp="1"/>
          </p:cNvSpPr>
          <p:nvPr>
            <p:ph type="sldNum" sz="quarter" idx="12"/>
          </p:nvPr>
        </p:nvSpPr>
        <p:spPr/>
        <p:txBody>
          <a:bodyPr/>
          <a:lstStyle/>
          <a:p>
            <a:fld id="{1880F96C-824F-4C37-99B8-7E149B40C9DC}" type="slidenum">
              <a:rPr lang="en-US" smtClean="0"/>
              <a:pPr/>
              <a:t>22</a:t>
            </a:fld>
            <a:endParaRPr lang="en-US"/>
          </a:p>
        </p:txBody>
      </p:sp>
      <p:sp>
        <p:nvSpPr>
          <p:cNvPr id="15" name="Title 5">
            <a:extLst>
              <a:ext uri="{FF2B5EF4-FFF2-40B4-BE49-F238E27FC236}">
                <a16:creationId xmlns:a16="http://schemas.microsoft.com/office/drawing/2014/main" id="{B544A163-98F6-4CA6-A272-9F25DACDF5B4}"/>
              </a:ext>
            </a:extLst>
          </p:cNvPr>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Hàm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mất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mát</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xuất</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D2CB02-5712-4FC5-9A65-8A0E1231533D}"/>
                  </a:ext>
                </a:extLst>
              </p:cNvPr>
              <p:cNvSpPr txBox="1"/>
              <p:nvPr/>
            </p:nvSpPr>
            <p:spPr>
              <a:xfrm>
                <a:off x="241799" y="1751087"/>
                <a:ext cx="11950201"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rPr>
                            <m:t>𝑛</m:t>
                          </m:r>
                        </m:e>
                      </m:d>
                      <m:r>
                        <a:rPr lang="en-US" sz="3200" b="0" i="1" smtClean="0">
                          <a:latin typeface="Cambria Math" panose="02040503050406030204" pitchFamily="18" charset="0"/>
                        </a:rPr>
                        <m:t>=</m:t>
                      </m:r>
                      <m:sSub>
                        <m:sSubPr>
                          <m:ctrlPr>
                            <a:rPr lang="vi-VN"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𝐿</m:t>
                          </m:r>
                        </m:e>
                        <m:sub>
                          <m:r>
                            <m:rPr>
                              <m:sty m:val="p"/>
                            </m:rPr>
                            <a:rPr lang="vi-VN" sz="3200" i="1">
                              <a:solidFill>
                                <a:srgbClr val="FF0000"/>
                              </a:solidFill>
                              <a:latin typeface="Cambria Math" panose="02040503050406030204" pitchFamily="18" charset="0"/>
                            </a:rPr>
                            <m:t>main</m:t>
                          </m:r>
                        </m:sub>
                      </m:sSub>
                      <m:d>
                        <m:dPr>
                          <m:ctrlPr>
                            <a:rPr lang="en-US" sz="3200" b="0" i="1" smtClean="0">
                              <a:solidFill>
                                <a:srgbClr val="FF0000"/>
                              </a:solidFill>
                              <a:latin typeface="Cambria Math" panose="02040503050406030204" pitchFamily="18" charset="0"/>
                            </a:rPr>
                          </m:ctrlPr>
                        </m:dPr>
                        <m:e>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solidFill>
                                <a:srgbClr val="0070C0"/>
                              </a:solidFill>
                              <a:latin typeface="Cambria Math" panose="02040503050406030204" pitchFamily="18" charset="0"/>
                            </a:rPr>
                          </m:ctrlPr>
                        </m:dPr>
                        <m:e>
                          <m:d>
                            <m:dPr>
                              <m:ctrlPr>
                                <a:rPr lang="en-US" sz="3200" b="0" i="1" smtClean="0">
                                  <a:solidFill>
                                    <a:srgbClr val="0070C0"/>
                                  </a:solidFill>
                                  <a:latin typeface="Cambria Math" panose="02040503050406030204" pitchFamily="18" charset="0"/>
                                </a:rPr>
                              </m:ctrlPr>
                            </m:dPr>
                            <m:e>
                              <m:r>
                                <a:rPr lang="en-US" sz="3200" b="0" i="1" smtClean="0">
                                  <a:solidFill>
                                    <a:srgbClr val="0070C0"/>
                                  </a:solidFill>
                                  <a:latin typeface="Cambria Math" panose="02040503050406030204" pitchFamily="18" charset="0"/>
                                </a:rPr>
                                <m:t>1+</m:t>
                              </m:r>
                              <m:r>
                                <a:rPr lang="en-US" sz="3200" b="0" i="1" smtClean="0">
                                  <a:solidFill>
                                    <a:srgbClr val="0070C0"/>
                                  </a:solidFill>
                                  <a:latin typeface="Cambria Math" panose="02040503050406030204" pitchFamily="18" charset="0"/>
                                </a:rPr>
                                <m:t>𝛼</m:t>
                              </m:r>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1</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 </m:t>
                                  </m:r>
                                  <m:r>
                                    <a:rPr lang="en-US" sz="3200" b="0" i="1" smtClean="0">
                                      <a:solidFill>
                                        <a:srgbClr val="0070C0"/>
                                      </a:solidFill>
                                      <a:latin typeface="Cambria Math" panose="02040503050406030204" pitchFamily="18" charset="0"/>
                                    </a:rPr>
                                    <m:t>𝑥</m:t>
                                  </m:r>
                                </m:e>
                              </m:d>
                            </m:e>
                          </m:d>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𝛽</m:t>
                          </m:r>
                          <m:d>
                            <m:dPr>
                              <m:begChr m:val="|"/>
                              <m:endChr m:val="|"/>
                              <m:ctrlPr>
                                <a:rPr lang="en-US" sz="3200" b="0" i="1" smtClean="0">
                                  <a:solidFill>
                                    <a:srgbClr val="0070C0"/>
                                  </a:solidFill>
                                  <a:latin typeface="Cambria Math" panose="02040503050406030204" pitchFamily="18" charset="0"/>
                                </a:rPr>
                              </m:ctrlPr>
                            </m:dPr>
                            <m:e>
                              <m:sSub>
                                <m:sSubPr>
                                  <m:ctrlPr>
                                    <a:rPr lang="vi-VN"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𝐿</m:t>
                                  </m:r>
                                </m:e>
                                <m:sub>
                                  <m:r>
                                    <a:rPr lang="vi-VN" sz="3200" i="1">
                                      <a:solidFill>
                                        <a:srgbClr val="0070C0"/>
                                      </a:solidFill>
                                      <a:latin typeface="Cambria Math" panose="02040503050406030204" pitchFamily="18" charset="0"/>
                                    </a:rPr>
                                    <m:t>2</m:t>
                                  </m:r>
                                </m:sub>
                              </m:sSub>
                              <m:d>
                                <m:dPr>
                                  <m:ctrlPr>
                                    <a:rPr lang="en-US" sz="3200" b="0" i="1" smtClean="0">
                                      <a:solidFill>
                                        <a:srgbClr val="0070C0"/>
                                      </a:solidFill>
                                      <a:latin typeface="Cambria Math" panose="02040503050406030204" pitchFamily="18" charset="0"/>
                                    </a:rPr>
                                  </m:ctrlPr>
                                </m:dPr>
                                <m:e>
                                  <m:acc>
                                    <m:accPr>
                                      <m:chr m:val="̂"/>
                                      <m:ctrlPr>
                                        <a:rPr lang="en-US" sz="3200" b="0" i="1" smtClean="0">
                                          <a:solidFill>
                                            <a:srgbClr val="0070C0"/>
                                          </a:solidFill>
                                          <a:latin typeface="Cambria Math" panose="02040503050406030204" pitchFamily="18" charset="0"/>
                                        </a:rPr>
                                      </m:ctrlPr>
                                    </m:accPr>
                                    <m:e>
                                      <m:r>
                                        <a:rPr lang="en-US" sz="3200" b="0" i="1" smtClean="0">
                                          <a:solidFill>
                                            <a:srgbClr val="0070C0"/>
                                          </a:solidFill>
                                          <a:latin typeface="Cambria Math" panose="02040503050406030204" pitchFamily="18" charset="0"/>
                                        </a:rPr>
                                        <m:t>𝑥</m:t>
                                      </m:r>
                                    </m:e>
                                  </m:acc>
                                  <m:r>
                                    <a:rPr lang="en-US" sz="3200" b="0" i="1" smtClean="0">
                                      <a:solidFill>
                                        <a:srgbClr val="0070C0"/>
                                      </a:solidFill>
                                      <a:latin typeface="Cambria Math" panose="02040503050406030204" pitchFamily="18" charset="0"/>
                                    </a:rPr>
                                    <m:t>,</m:t>
                                  </m:r>
                                  <m:r>
                                    <a:rPr lang="en-US" sz="3200" b="0" i="1" smtClean="0">
                                      <a:solidFill>
                                        <a:srgbClr val="0070C0"/>
                                      </a:solidFill>
                                      <a:latin typeface="Cambria Math" panose="02040503050406030204" pitchFamily="18" charset="0"/>
                                    </a:rPr>
                                    <m:t>𝑛</m:t>
                                  </m:r>
                                </m:e>
                              </m:d>
                            </m:e>
                          </m:d>
                        </m:e>
                      </m:d>
                    </m:oMath>
                  </m:oMathPara>
                </a14:m>
                <a:endParaRPr lang="en-US" sz="3200" dirty="0"/>
              </a:p>
            </p:txBody>
          </p:sp>
        </mc:Choice>
        <mc:Fallback xmlns="">
          <p:sp>
            <p:nvSpPr>
              <p:cNvPr id="16" name="TextBox 15">
                <a:extLst>
                  <a:ext uri="{FF2B5EF4-FFF2-40B4-BE49-F238E27FC236}">
                    <a16:creationId xmlns:a16="http://schemas.microsoft.com/office/drawing/2014/main" id="{78D2CB02-5712-4FC5-9A65-8A0E1231533D}"/>
                  </a:ext>
                </a:extLst>
              </p:cNvPr>
              <p:cNvSpPr txBox="1">
                <a:spLocks noRot="1" noChangeAspect="1" noMove="1" noResize="1" noEditPoints="1" noAdjustHandles="1" noChangeArrowheads="1" noChangeShapeType="1" noTextEdit="1"/>
              </p:cNvSpPr>
              <p:nvPr/>
            </p:nvSpPr>
            <p:spPr>
              <a:xfrm>
                <a:off x="241799" y="1751087"/>
                <a:ext cx="11950201" cy="829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22715C-9D6D-4DDC-96AA-CA789B71B47A}"/>
                  </a:ext>
                </a:extLst>
              </p:cNvPr>
              <p:cNvSpPr txBox="1"/>
              <p:nvPr/>
            </p:nvSpPr>
            <p:spPr>
              <a:xfrm>
                <a:off x="2199647" y="3703735"/>
                <a:ext cx="9892132" cy="9662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m:t>
                                  </m:r>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den>
                              </m:f>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𝑛</m:t>
                                  </m:r>
                                </m:e>
                              </m:d>
                            </m:e>
                          </m:d>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C</m:t>
                          </m:r>
                        </m:e>
                        <m:sub>
                          <m:r>
                            <m:rPr>
                              <m:sty m:val="p"/>
                            </m:rPr>
                            <a:rPr lang="en-US" sz="2400" b="0" i="0" smtClean="0">
                              <a:latin typeface="Cambria Math" panose="02040503050406030204" pitchFamily="18" charset="0"/>
                            </a:rPr>
                            <m:t>e</m:t>
                          </m:r>
                        </m:sub>
                      </m:sSub>
                      <m:sSub>
                        <m:sSubPr>
                          <m:ctrlPr>
                            <a:rPr lang="en-US" sz="2400" b="0" i="1" smtClean="0">
                              <a:solidFill>
                                <a:srgbClr val="0070C0"/>
                              </a:solidFill>
                              <a:latin typeface="Cambria Math" panose="02040503050406030204" pitchFamily="18" charset="0"/>
                            </a:rPr>
                          </m:ctrlPr>
                        </m:sSubPr>
                        <m:e>
                          <m:r>
                            <m:rPr>
                              <m:sty m:val="p"/>
                            </m:rPr>
                            <a:rPr lang="en-US" sz="2400" b="0" i="0" smtClean="0">
                              <a:solidFill>
                                <a:srgbClr val="0070C0"/>
                              </a:solidFill>
                              <a:latin typeface="Cambria Math" panose="02040503050406030204" pitchFamily="18" charset="0"/>
                            </a:rPr>
                            <m:t>log</m:t>
                          </m:r>
                        </m:e>
                        <m:sub>
                          <m:r>
                            <a:rPr lang="en-US" sz="2400" b="0" i="0" smtClean="0">
                              <a:solidFill>
                                <a:srgbClr val="0070C0"/>
                              </a:solidFill>
                              <a:latin typeface="Cambria Math" panose="02040503050406030204" pitchFamily="18" charset="0"/>
                            </a:rPr>
                            <m:t>10</m:t>
                          </m:r>
                        </m:sub>
                      </m:sSub>
                      <m:d>
                        <m:dPr>
                          <m:ctrlPr>
                            <a:rPr lang="en-US" sz="2400" b="0" i="1" smtClean="0">
                              <a:solidFill>
                                <a:srgbClr val="0070C0"/>
                              </a:solidFill>
                              <a:latin typeface="Cambria Math" panose="02040503050406030204" pitchFamily="18" charset="0"/>
                            </a:rPr>
                          </m:ctrlPr>
                        </m:dPr>
                        <m:e>
                          <m:f>
                            <m:fPr>
                              <m:ctrlPr>
                                <a:rPr lang="en-US" sz="2400" b="0" i="1" smtClean="0">
                                  <a:solidFill>
                                    <a:srgbClr val="0070C0"/>
                                  </a:solidFill>
                                  <a:latin typeface="Cambria Math" panose="02040503050406030204" pitchFamily="18" charset="0"/>
                                </a:rPr>
                              </m:ctrlPr>
                            </m:fPr>
                            <m:num>
                              <m:r>
                                <a:rPr lang="en-US" sz="2400" b="0" i="0" smtClean="0">
                                  <a:solidFill>
                                    <a:srgbClr val="0070C0"/>
                                  </a:solidFill>
                                  <a:latin typeface="Cambria Math" panose="02040503050406030204" pitchFamily="18" charset="0"/>
                                </a:rPr>
                                <m:t>1</m:t>
                              </m:r>
                            </m:num>
                            <m:den>
                              <m:sSubSup>
                                <m:sSubSupPr>
                                  <m:ctrlPr>
                                    <a:rPr lang="vi-VN" sz="2400" b="0" i="1" smtClean="0">
                                      <a:solidFill>
                                        <a:srgbClr val="0070C0"/>
                                      </a:solidFill>
                                      <a:latin typeface="Cambria Math" panose="02040503050406030204" pitchFamily="18" charset="0"/>
                                    </a:rPr>
                                  </m:ctrlPr>
                                </m:sSubSupPr>
                                <m:e>
                                  <m:d>
                                    <m:dPr>
                                      <m:begChr m:val="‖"/>
                                      <m:endChr m:val="‖"/>
                                      <m:ctrlPr>
                                        <a:rPr lang="en-US" sz="2400" b="0" i="1" smtClean="0">
                                          <a:solidFill>
                                            <a:srgbClr val="0070C0"/>
                                          </a:solidFill>
                                          <a:latin typeface="Cambria Math" panose="02040503050406030204" pitchFamily="18" charset="0"/>
                                        </a:rPr>
                                      </m:ctrlPr>
                                    </m:dPr>
                                    <m:e>
                                      <m:sSup>
                                        <m:sSupPr>
                                          <m:ctrlPr>
                                            <a:rPr lang="en-US" sz="2400" b="0" i="1" smtClean="0">
                                              <a:solidFill>
                                                <a:srgbClr val="0070C0"/>
                                              </a:solidFill>
                                              <a:latin typeface="Cambria Math" panose="02040503050406030204" pitchFamily="18" charset="0"/>
                                            </a:rPr>
                                          </m:ctrlPr>
                                        </m:sSupPr>
                                        <m:e>
                                          <m:r>
                                            <m:rPr>
                                              <m:sty m:val="p"/>
                                            </m:rPr>
                                            <a:rPr lang="en-US" sz="2400" b="0" i="0" smtClean="0">
                                              <a:solidFill>
                                                <a:srgbClr val="0070C0"/>
                                              </a:solidFill>
                                              <a:latin typeface="Cambria Math" panose="02040503050406030204" pitchFamily="18" charset="0"/>
                                            </a:rPr>
                                            <m:t>N</m:t>
                                          </m:r>
                                        </m:e>
                                        <m:sup>
                                          <m:r>
                                            <a:rPr lang="en-US" sz="2400" b="0" i="0" smtClean="0">
                                              <a:solidFill>
                                                <a:srgbClr val="0070C0"/>
                                              </a:solidFill>
                                              <a:latin typeface="Cambria Math" panose="02040503050406030204" pitchFamily="18" charset="0"/>
                                            </a:rPr>
                                            <m:t>′</m:t>
                                          </m:r>
                                        </m:sup>
                                      </m:sSup>
                                    </m:e>
                                  </m:d>
                                </m:e>
                                <m:sub>
                                  <m:r>
                                    <a:rPr lang="en-US" sz="2400" b="0" i="1" smtClean="0">
                                      <a:solidFill>
                                        <a:srgbClr val="0070C0"/>
                                      </a:solidFill>
                                      <a:latin typeface="Cambria Math" panose="02040503050406030204" pitchFamily="18" charset="0"/>
                                    </a:rPr>
                                    <m:t>2</m:t>
                                  </m:r>
                                </m:sub>
                                <m:sup>
                                  <m:r>
                                    <a:rPr lang="vi-VN" sz="2400" i="1">
                                      <a:solidFill>
                                        <a:srgbClr val="0070C0"/>
                                      </a:solidFill>
                                      <a:latin typeface="Cambria Math" panose="02040503050406030204" pitchFamily="18" charset="0"/>
                                    </a:rPr>
                                    <m:t>2</m:t>
                                  </m:r>
                                </m:sup>
                              </m:sSubSup>
                            </m:den>
                          </m:f>
                        </m:e>
                      </m:d>
                      <m:d>
                        <m:dPr>
                          <m:ctrlPr>
                            <a:rPr lang="en-US" sz="2400" b="0" i="1" smtClean="0">
                              <a:solidFill>
                                <a:srgbClr val="0070C0"/>
                              </a:solidFill>
                              <a:latin typeface="Cambria Math" panose="02040503050406030204" pitchFamily="18" charset="0"/>
                            </a:rPr>
                          </m:ctrlPr>
                        </m:dPr>
                        <m:e>
                          <m:f>
                            <m:fPr>
                              <m:ctrlPr>
                                <a:rPr lang="en-US" sz="2400" b="0" i="1" smtClean="0">
                                  <a:solidFill>
                                    <a:srgbClr val="0070C0"/>
                                  </a:solidFill>
                                  <a:latin typeface="Cambria Math" panose="02040503050406030204" pitchFamily="18" charset="0"/>
                                </a:rPr>
                              </m:ctrlPr>
                            </m:fPr>
                            <m:num>
                              <m:r>
                                <a:rPr lang="en-US" sz="2400" b="0" i="0" smtClean="0">
                                  <a:solidFill>
                                    <a:srgbClr val="0070C0"/>
                                  </a:solidFill>
                                  <a:latin typeface="Cambria Math" panose="02040503050406030204" pitchFamily="18" charset="0"/>
                                </a:rPr>
                                <m:t>1</m:t>
                              </m:r>
                            </m:num>
                            <m:den>
                              <m:sSub>
                                <m:sSubPr>
                                  <m:ctrlPr>
                                    <a:rPr lang="en-US" sz="2400" b="0" i="1" smtClean="0">
                                      <a:solidFill>
                                        <a:srgbClr val="0070C0"/>
                                      </a:solidFill>
                                      <a:latin typeface="Cambria Math" panose="02040503050406030204" pitchFamily="18" charset="0"/>
                                    </a:rPr>
                                  </m:ctrlPr>
                                </m:sSubPr>
                                <m:e>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𝛾</m:t>
                                      </m:r>
                                      <m:r>
                                        <a:rPr lang="en-US" sz="2400" b="0" i="1" smtClean="0">
                                          <a:solidFill>
                                            <a:srgbClr val="0070C0"/>
                                          </a:solidFill>
                                          <a:latin typeface="Cambria Math" panose="02040503050406030204" pitchFamily="18" charset="0"/>
                                        </a:rPr>
                                        <m:t>𝑋</m:t>
                                      </m:r>
                                      <m:r>
                                        <a:rPr lang="en-US" sz="2400" b="0" i="1" smtClean="0">
                                          <a:solidFill>
                                            <a:srgbClr val="0070C0"/>
                                          </a:solidFill>
                                          <a:latin typeface="Cambria Math" panose="02040503050406030204" pitchFamily="18" charset="0"/>
                                        </a:rPr>
                                        <m:t>+</m:t>
                                      </m:r>
                                      <m:sSup>
                                        <m:sSupPr>
                                          <m:ctrlPr>
                                            <a:rPr lang="en-US" sz="2400" b="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𝑁</m:t>
                                          </m:r>
                                        </m:e>
                                        <m:sup>
                                          <m:r>
                                            <a:rPr lang="en-US" sz="2400" b="0" i="1" smtClean="0">
                                              <a:solidFill>
                                                <a:srgbClr val="0070C0"/>
                                              </a:solidFill>
                                              <a:latin typeface="Cambria Math" panose="02040503050406030204" pitchFamily="18" charset="0"/>
                                            </a:rPr>
                                            <m:t>′</m:t>
                                          </m:r>
                                        </m:sup>
                                      </m:sSup>
                                    </m:e>
                                  </m:d>
                                </m:e>
                                <m:sub>
                                  <m:r>
                                    <a:rPr lang="en-US" sz="2400" b="0" i="1" smtClean="0">
                                      <a:solidFill>
                                        <a:srgbClr val="0070C0"/>
                                      </a:solidFill>
                                      <a:latin typeface="Cambria Math" panose="02040503050406030204" pitchFamily="18" charset="0"/>
                                    </a:rPr>
                                    <m:t>2</m:t>
                                  </m:r>
                                </m:sub>
                              </m:sSub>
                            </m:den>
                          </m:f>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𝑚</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𝛼</m:t>
                          </m:r>
                        </m:e>
                      </m:d>
                      <m:d>
                        <m:dPr>
                          <m:ctrlPr>
                            <a:rPr lang="en-US" sz="2400" b="0" i="1" smtClean="0">
                              <a:solidFill>
                                <a:srgbClr val="FF0000"/>
                              </a:solidFill>
                              <a:latin typeface="Cambria Math" panose="02040503050406030204" pitchFamily="18" charset="0"/>
                            </a:rPr>
                          </m:ctrlPr>
                        </m:dPr>
                        <m:e>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1</m:t>
                              </m:r>
                            </m:num>
                            <m:den>
                              <m:sSub>
                                <m:sSubPr>
                                  <m:ctrlPr>
                                    <a:rPr lang="en-US" sz="2400" b="0" i="1" smtClean="0">
                                      <a:solidFill>
                                        <a:srgbClr val="FF0000"/>
                                      </a:solidFill>
                                      <a:latin typeface="Cambria Math" panose="02040503050406030204" pitchFamily="18" charset="0"/>
                                    </a:rPr>
                                  </m:ctrlPr>
                                </m:sSubPr>
                                <m:e>
                                  <m:d>
                                    <m:dPr>
                                      <m:begChr m:val="‖"/>
                                      <m:endChr m:val="‖"/>
                                      <m:ctrlPr>
                                        <a:rPr lang="en-US" sz="2400" b="0" i="1" smtClean="0">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𝑁</m:t>
                                          </m:r>
                                        </m:e>
                                        <m:sup>
                                          <m:r>
                                            <a:rPr lang="en-US" sz="2400" b="0" i="1" smtClean="0">
                                              <a:solidFill>
                                                <a:srgbClr val="FF0000"/>
                                              </a:solidFill>
                                              <a:latin typeface="Cambria Math" panose="02040503050406030204" pitchFamily="18" charset="0"/>
                                            </a:rPr>
                                            <m:t>′</m:t>
                                          </m:r>
                                        </m:sup>
                                      </m:sSup>
                                    </m:e>
                                  </m:d>
                                </m:e>
                                <m:sub>
                                  <m:r>
                                    <a:rPr lang="en-US" sz="2400" b="0" i="1" smtClean="0">
                                      <a:solidFill>
                                        <a:srgbClr val="FF0000"/>
                                      </a:solidFill>
                                      <a:latin typeface="Cambria Math" panose="02040503050406030204" pitchFamily="18" charset="0"/>
                                    </a:rPr>
                                    <m:t>2</m:t>
                                  </m:r>
                                </m:sub>
                              </m:sSub>
                            </m:den>
                          </m:f>
                        </m:e>
                      </m:d>
                    </m:oMath>
                  </m:oMathPara>
                </a14:m>
                <a:endParaRPr lang="en-US" sz="2400" dirty="0"/>
              </a:p>
            </p:txBody>
          </p:sp>
        </mc:Choice>
        <mc:Fallback xmlns="">
          <p:sp>
            <p:nvSpPr>
              <p:cNvPr id="11" name="TextBox 10">
                <a:extLst>
                  <a:ext uri="{FF2B5EF4-FFF2-40B4-BE49-F238E27FC236}">
                    <a16:creationId xmlns:a16="http://schemas.microsoft.com/office/drawing/2014/main" id="{FF22715C-9D6D-4DDC-96AA-CA789B71B47A}"/>
                  </a:ext>
                </a:extLst>
              </p:cNvPr>
              <p:cNvSpPr txBox="1">
                <a:spLocks noRot="1" noChangeAspect="1" noMove="1" noResize="1" noEditPoints="1" noAdjustHandles="1" noChangeArrowheads="1" noChangeShapeType="1" noTextEdit="1"/>
              </p:cNvSpPr>
              <p:nvPr/>
            </p:nvSpPr>
            <p:spPr>
              <a:xfrm>
                <a:off x="2199647" y="3703735"/>
                <a:ext cx="9892132" cy="966227"/>
              </a:xfrm>
              <a:prstGeom prst="rect">
                <a:avLst/>
              </a:prstGeom>
              <a:blipFill>
                <a:blip r:embed="rId5"/>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62039D68-0D00-451C-A6F1-43A36730AE8F}"/>
              </a:ext>
            </a:extLst>
          </p:cNvPr>
          <p:cNvCxnSpPr>
            <a:cxnSpLocks/>
            <a:endCxn id="11" idx="1"/>
          </p:cNvCxnSpPr>
          <p:nvPr/>
        </p:nvCxnSpPr>
        <p:spPr>
          <a:xfrm rot="16200000" flipH="1">
            <a:off x="1138269" y="3125470"/>
            <a:ext cx="1737261" cy="385496"/>
          </a:xfrm>
          <a:prstGeom prst="bentConnector2">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1518075790"/>
                  </p:ext>
                </p:extLst>
              </p:nvPr>
            </p:nvGraphicFramePr>
            <p:xfrm>
              <a:off x="5415824" y="4954454"/>
              <a:ext cx="6471375" cy="1552576"/>
            </p:xfrm>
            <a:graphic>
              <a:graphicData uri="http://schemas.openxmlformats.org/drawingml/2006/table">
                <a:tbl>
                  <a:tblPr firstRow="1" bandRow="1">
                    <a:tableStyleId>{5C22544A-7EE6-4342-B048-85BDC9FD1C3A}</a:tableStyleId>
                  </a:tblPr>
                  <a:tblGrid>
                    <a:gridCol w="3954015">
                      <a:extLst>
                        <a:ext uri="{9D8B030D-6E8A-4147-A177-3AD203B41FA5}">
                          <a16:colId xmlns:a16="http://schemas.microsoft.com/office/drawing/2014/main" val="2060777553"/>
                        </a:ext>
                      </a:extLst>
                    </a:gridCol>
                    <a:gridCol w="2517360">
                      <a:extLst>
                        <a:ext uri="{9D8B030D-6E8A-4147-A177-3AD203B41FA5}">
                          <a16:colId xmlns:a16="http://schemas.microsoft.com/office/drawing/2014/main" val="87057207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e</m:t>
                                    </m:r>
                                  </m:sub>
                                </m:sSub>
                                <m:sSub>
                                  <m:sSubPr>
                                    <m:ctrlPr>
                                      <a:rPr lang="en-US" sz="2000" b="0" i="1" smtClean="0">
                                        <a:solidFill>
                                          <a:srgbClr val="0070C0"/>
                                        </a:solidFill>
                                        <a:latin typeface="Cambria Math" panose="02040503050406030204" pitchFamily="18" charset="0"/>
                                      </a:rPr>
                                    </m:ctrlPr>
                                  </m:sSubPr>
                                  <m:e>
                                    <m:r>
                                      <m:rPr>
                                        <m:sty m:val="p"/>
                                      </m:rPr>
                                      <a:rPr lang="en-US" sz="2000" b="0" i="0" smtClean="0">
                                        <a:solidFill>
                                          <a:srgbClr val="0070C0"/>
                                        </a:solidFill>
                                        <a:latin typeface="Cambria Math" panose="02040503050406030204" pitchFamily="18" charset="0"/>
                                      </a:rPr>
                                      <m:t>log</m:t>
                                    </m:r>
                                  </m:e>
                                  <m:sub>
                                    <m:r>
                                      <a:rPr lang="en-US" sz="2000" b="0" i="0" smtClean="0">
                                        <a:solidFill>
                                          <a:srgbClr val="0070C0"/>
                                        </a:solidFill>
                                        <a:latin typeface="Cambria Math" panose="02040503050406030204" pitchFamily="18" charset="0"/>
                                      </a:rPr>
                                      <m:t>10</m:t>
                                    </m:r>
                                  </m:sub>
                                </m:sSub>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Sup>
                                          <m:sSubSupPr>
                                            <m:ctrlPr>
                                              <a:rPr lang="vi-VN" sz="2000" b="0" i="1" smtClean="0">
                                                <a:solidFill>
                                                  <a:srgbClr val="0070C0"/>
                                                </a:solidFill>
                                                <a:latin typeface="Cambria Math" panose="02040503050406030204" pitchFamily="18" charset="0"/>
                                              </a:rPr>
                                            </m:ctrlPr>
                                          </m:sSubSupPr>
                                          <m:e>
                                            <m:d>
                                              <m:dPr>
                                                <m:begChr m:val="‖"/>
                                                <m:endChr m:val="‖"/>
                                                <m:ctrlPr>
                                                  <a:rPr lang="en-US" sz="2000" b="0" i="1" smtClean="0">
                                                    <a:solidFill>
                                                      <a:srgbClr val="0070C0"/>
                                                    </a:solidFill>
                                                    <a:latin typeface="Cambria Math" panose="02040503050406030204" pitchFamily="18" charset="0"/>
                                                  </a:rPr>
                                                </m:ctrlPr>
                                              </m:dPr>
                                              <m:e>
                                                <m:sSup>
                                                  <m:sSupPr>
                                                    <m:ctrlPr>
                                                      <a:rPr lang="en-US" sz="2000" b="0" i="1" smtClean="0">
                                                        <a:solidFill>
                                                          <a:srgbClr val="0070C0"/>
                                                        </a:solidFill>
                                                        <a:latin typeface="Cambria Math" panose="02040503050406030204" pitchFamily="18" charset="0"/>
                                                      </a:rPr>
                                                    </m:ctrlPr>
                                                  </m:sSupPr>
                                                  <m:e>
                                                    <m:r>
                                                      <m:rPr>
                                                        <m:sty m:val="p"/>
                                                      </m:rPr>
                                                      <a:rPr lang="en-US" sz="2000" b="0" i="0" smtClean="0">
                                                        <a:solidFill>
                                                          <a:srgbClr val="0070C0"/>
                                                        </a:solidFill>
                                                        <a:latin typeface="Cambria Math" panose="02040503050406030204" pitchFamily="18" charset="0"/>
                                                      </a:rPr>
                                                      <m:t>N</m:t>
                                                    </m:r>
                                                  </m:e>
                                                  <m:sup>
                                                    <m:r>
                                                      <a:rPr lang="en-US" sz="2000" b="0" i="0"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up>
                                            <m:r>
                                              <a:rPr lang="vi-VN" sz="2000" b="0" i="1" smtClean="0">
                                                <a:solidFill>
                                                  <a:srgbClr val="0070C0"/>
                                                </a:solidFill>
                                                <a:latin typeface="Cambria Math" panose="02040503050406030204" pitchFamily="18" charset="0"/>
                                              </a:rPr>
                                              <m:t>2</m:t>
                                            </m:r>
                                          </m:sup>
                                        </m:sSubSup>
                                      </m:den>
                                    </m:f>
                                  </m:e>
                                </m:d>
                                <m:d>
                                  <m:dPr>
                                    <m:ctrlPr>
                                      <a:rPr lang="en-US" sz="2000" b="0" i="1" smtClean="0">
                                        <a:solidFill>
                                          <a:srgbClr val="0070C0"/>
                                        </a:solidFill>
                                        <a:latin typeface="Cambria Math" panose="02040503050406030204" pitchFamily="18" charset="0"/>
                                      </a:rPr>
                                    </m:ctrlPr>
                                  </m:dPr>
                                  <m:e>
                                    <m:f>
                                      <m:fPr>
                                        <m:ctrlPr>
                                          <a:rPr lang="en-US" sz="2000" b="0" i="1" smtClean="0">
                                            <a:solidFill>
                                              <a:srgbClr val="0070C0"/>
                                            </a:solidFill>
                                            <a:latin typeface="Cambria Math" panose="02040503050406030204" pitchFamily="18" charset="0"/>
                                          </a:rPr>
                                        </m:ctrlPr>
                                      </m:fPr>
                                      <m:num>
                                        <m:r>
                                          <a:rPr lang="en-US" sz="2000" b="0" i="0" smtClean="0">
                                            <a:solidFill>
                                              <a:srgbClr val="0070C0"/>
                                            </a:solidFill>
                                            <a:latin typeface="Cambria Math" panose="02040503050406030204" pitchFamily="18" charset="0"/>
                                          </a:rPr>
                                          <m:t>1</m:t>
                                        </m:r>
                                      </m:num>
                                      <m:den>
                                        <m:sSub>
                                          <m:sSubPr>
                                            <m:ctrlPr>
                                              <a:rPr lang="en-US" sz="2000" b="0" i="1" smtClean="0">
                                                <a:solidFill>
                                                  <a:srgbClr val="0070C0"/>
                                                </a:solidFill>
                                                <a:latin typeface="Cambria Math" panose="02040503050406030204" pitchFamily="18" charset="0"/>
                                              </a:rPr>
                                            </m:ctrlPr>
                                          </m:sSubPr>
                                          <m:e>
                                            <m:d>
                                              <m:dPr>
                                                <m:begChr m:val="‖"/>
                                                <m:endChr m:val="‖"/>
                                                <m:ctrlPr>
                                                  <a:rPr lang="en-US" sz="2000" b="0" i="1" smtClean="0">
                                                    <a:solidFill>
                                                      <a:srgbClr val="0070C0"/>
                                                    </a:solidFill>
                                                    <a:latin typeface="Cambria Math" panose="02040503050406030204" pitchFamily="18" charset="0"/>
                                                  </a:rPr>
                                                </m:ctrlPr>
                                              </m:dPr>
                                              <m:e>
                                                <m:sSup>
                                                  <m:sSupPr>
                                                    <m:ctrlPr>
                                                      <a:rPr lang="en-US" sz="2000" b="0" i="1" smtClean="0">
                                                        <a:solidFill>
                                                          <a:srgbClr val="0070C0"/>
                                                        </a:solidFill>
                                                        <a:latin typeface="Cambria Math" panose="02040503050406030204" pitchFamily="18" charset="0"/>
                                                      </a:rPr>
                                                    </m:ctrlPr>
                                                  </m:sSupPr>
                                                  <m:e>
                                                    <m:r>
                                                      <a:rPr lang="en-US" sz="2000" b="0" i="1" smtClean="0">
                                                        <a:solidFill>
                                                          <a:srgbClr val="0070C0"/>
                                                        </a:solidFill>
                                                        <a:latin typeface="Cambria Math" panose="02040503050406030204" pitchFamily="18" charset="0"/>
                                                      </a:rPr>
                                                      <m:t>𝑁</m:t>
                                                    </m:r>
                                                  </m:e>
                                                  <m:sup>
                                                    <m:r>
                                                      <a:rPr lang="en-US" sz="2000" b="0" i="1" smtClean="0">
                                                        <a:solidFill>
                                                          <a:srgbClr val="0070C0"/>
                                                        </a:solidFill>
                                                        <a:latin typeface="Cambria Math" panose="02040503050406030204" pitchFamily="18" charset="0"/>
                                                      </a:rPr>
                                                      <m:t>′</m:t>
                                                    </m:r>
                                                  </m:sup>
                                                </m:sSup>
                                              </m:e>
                                            </m:d>
                                          </m:e>
                                          <m:sub>
                                            <m:r>
                                              <a:rPr lang="en-US" sz="2000" b="0" i="1" smtClean="0">
                                                <a:solidFill>
                                                  <a:srgbClr val="0070C0"/>
                                                </a:solidFill>
                                                <a:latin typeface="Cambria Math" panose="02040503050406030204" pitchFamily="18" charset="0"/>
                                              </a:rPr>
                                              <m:t>2</m:t>
                                            </m:r>
                                          </m:sub>
                                        </m:sSub>
                                      </m:den>
                                    </m:f>
                                  </m:e>
                                </m:d>
                                <m:r>
                                  <a:rPr lang="vi-VN" sz="2000" b="0" i="1" smtClean="0">
                                    <a:solidFill>
                                      <a:sysClr val="windowText" lastClr="000000"/>
                                    </a:solidFill>
                                    <a:latin typeface="Cambria Math" panose="02040503050406030204" pitchFamily="18" charset="0"/>
                                  </a:rPr>
                                  <m:t>,</m:t>
                                </m:r>
                              </m:oMath>
                            </m:oMathPara>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2000" b="0" dirty="0">
                              <a:solidFill>
                                <a:schemeClr val="tx1"/>
                              </a:solidFill>
                            </a:rPr>
                            <a:t>nếu </a:t>
                          </a:r>
                          <a14:m>
                            <m:oMath xmlns:m="http://schemas.openxmlformats.org/officeDocument/2006/math">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𝑁</m:t>
                                          </m:r>
                                        </m:e>
                                        <m:sup>
                                          <m:r>
                                            <a:rPr lang="en-US" sz="2000" b="0" i="1" smtClean="0">
                                              <a:solidFill>
                                                <a:schemeClr val="tx1"/>
                                              </a:solidFill>
                                              <a:latin typeface="Cambria Math" panose="02040503050406030204" pitchFamily="18" charset="0"/>
                                            </a:rPr>
                                            <m:t>′</m:t>
                                          </m:r>
                                        </m:sup>
                                      </m:sSup>
                                    </m:e>
                                  </m:d>
                                </m:e>
                                <m:sub>
                                  <m:r>
                                    <a:rPr lang="en-US" sz="2000" b="0" i="1" smtClean="0">
                                      <a:solidFill>
                                        <a:schemeClr val="tx1"/>
                                      </a:solidFill>
                                      <a:latin typeface="Cambria Math" panose="02040503050406030204" pitchFamily="18" charset="0"/>
                                    </a:rPr>
                                    <m:t>2</m:t>
                                  </m:r>
                                </m:sub>
                              </m:sSub>
                            </m:oMath>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24590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𝑚</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𝛼</m:t>
                                    </m:r>
                                  </m:e>
                                </m:d>
                                <m:d>
                                  <m:dPr>
                                    <m:ctrlPr>
                                      <a:rPr lang="en-US" sz="2000" b="0" i="1" smtClean="0">
                                        <a:solidFill>
                                          <a:srgbClr val="FF0000"/>
                                        </a:solidFill>
                                        <a:latin typeface="Cambria Math" panose="02040503050406030204" pitchFamily="18" charset="0"/>
                                      </a:rPr>
                                    </m:ctrlPr>
                                  </m:dPr>
                                  <m:e>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num>
                                      <m:den>
                                        <m:sSub>
                                          <m:sSubPr>
                                            <m:ctrlPr>
                                              <a:rPr lang="en-US" sz="2000" b="0" i="1" smtClean="0">
                                                <a:solidFill>
                                                  <a:srgbClr val="FF0000"/>
                                                </a:solidFill>
                                                <a:latin typeface="Cambria Math" panose="02040503050406030204" pitchFamily="18" charset="0"/>
                                              </a:rPr>
                                            </m:ctrlPr>
                                          </m:sSubPr>
                                          <m:e>
                                            <m:d>
                                              <m:dPr>
                                                <m:begChr m:val="‖"/>
                                                <m:endChr m:val="‖"/>
                                                <m:ctrlPr>
                                                  <a:rPr lang="en-US" sz="2000" b="0" i="1" smtClean="0">
                                                    <a:solidFill>
                                                      <a:srgbClr val="FF0000"/>
                                                    </a:solidFill>
                                                    <a:latin typeface="Cambria Math" panose="02040503050406030204" pitchFamily="18" charset="0"/>
                                                  </a:rPr>
                                                </m:ctrlPr>
                                              </m:dPr>
                                              <m:e>
                                                <m:sSup>
                                                  <m:sSupPr>
                                                    <m:ctrlPr>
                                                      <a:rPr lang="en-US" sz="2000" b="0" i="1" smtClean="0">
                                                        <a:solidFill>
                                                          <a:srgbClr val="FF0000"/>
                                                        </a:solidFill>
                                                        <a:latin typeface="Cambria Math" panose="02040503050406030204" pitchFamily="18" charset="0"/>
                                                      </a:rPr>
                                                    </m:ctrlPr>
                                                  </m:sSupPr>
                                                  <m:e>
                                                    <m:r>
                                                      <a:rPr lang="en-US" sz="2000" b="0" i="1" smtClean="0">
                                                        <a:solidFill>
                                                          <a:srgbClr val="FF0000"/>
                                                        </a:solidFill>
                                                        <a:latin typeface="Cambria Math" panose="02040503050406030204" pitchFamily="18" charset="0"/>
                                                      </a:rPr>
                                                      <m:t>𝑁</m:t>
                                                    </m:r>
                                                  </m:e>
                                                  <m:sup>
                                                    <m:r>
                                                      <a:rPr lang="en-US" sz="2000" b="0" i="1" smtClean="0">
                                                        <a:solidFill>
                                                          <a:srgbClr val="FF0000"/>
                                                        </a:solidFill>
                                                        <a:latin typeface="Cambria Math" panose="02040503050406030204" pitchFamily="18" charset="0"/>
                                                      </a:rPr>
                                                      <m:t>′</m:t>
                                                    </m:r>
                                                  </m:sup>
                                                </m:sSup>
                                              </m:e>
                                            </m:d>
                                          </m:e>
                                          <m:sub>
                                            <m:r>
                                              <a:rPr lang="en-US" sz="2000" b="0" i="1" smtClean="0">
                                                <a:solidFill>
                                                  <a:srgbClr val="FF0000"/>
                                                </a:solidFill>
                                                <a:latin typeface="Cambria Math" panose="02040503050406030204" pitchFamily="18" charset="0"/>
                                              </a:rPr>
                                              <m:t>2</m:t>
                                            </m:r>
                                          </m:sub>
                                        </m:sSub>
                                      </m:den>
                                    </m:f>
                                  </m:e>
                                </m:d>
                                <m:r>
                                  <a:rPr lang="vi-VN" sz="2000" b="0" i="1" smtClean="0">
                                    <a:solidFill>
                                      <a:sysClr val="windowText" lastClr="000000"/>
                                    </a:solidFill>
                                    <a:latin typeface="Cambria Math" panose="02040503050406030204" pitchFamily="18" charset="0"/>
                                  </a:rPr>
                                  <m:t>,</m:t>
                                </m:r>
                              </m:oMath>
                            </m:oMathPara>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0" dirty="0">
                              <a:solidFill>
                                <a:schemeClr val="tx1"/>
                              </a:solidFill>
                            </a:rPr>
                            <a:t>nếu </a:t>
                          </a:r>
                          <a14:m>
                            <m:oMath xmlns:m="http://schemas.openxmlformats.org/officeDocument/2006/math">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d>
                                    <m:dPr>
                                      <m:begChr m:val="‖"/>
                                      <m:endChr m:val="‖"/>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𝑁</m:t>
                                          </m:r>
                                        </m:e>
                                        <m:sup>
                                          <m:r>
                                            <a:rPr lang="en-US" sz="2000" b="0" i="1" smtClean="0">
                                              <a:solidFill>
                                                <a:schemeClr val="tx1"/>
                                              </a:solidFill>
                                              <a:latin typeface="Cambria Math" panose="02040503050406030204" pitchFamily="18" charset="0"/>
                                            </a:rPr>
                                            <m:t>′</m:t>
                                          </m:r>
                                        </m:sup>
                                      </m:sSup>
                                    </m:e>
                                  </m:d>
                                </m:e>
                                <m:sub>
                                  <m:r>
                                    <a:rPr lang="en-US" sz="2000" b="0" i="1" smtClean="0">
                                      <a:solidFill>
                                        <a:schemeClr val="tx1"/>
                                      </a:solidFill>
                                      <a:latin typeface="Cambria Math" panose="02040503050406030204" pitchFamily="18" charset="0"/>
                                    </a:rPr>
                                    <m:t>2</m:t>
                                  </m:r>
                                </m:sub>
                              </m:sSub>
                            </m:oMath>
                          </a14:m>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463602"/>
                      </a:ext>
                    </a:extLst>
                  </a:tr>
                </a:tbl>
              </a:graphicData>
            </a:graphic>
          </p:graphicFrame>
        </mc:Choice>
        <mc:Fallback xmlns="">
          <p:graphicFrame>
            <p:nvGraphicFramePr>
              <p:cNvPr id="7" name="Table 7">
                <a:extLst>
                  <a:ext uri="{FF2B5EF4-FFF2-40B4-BE49-F238E27FC236}">
                    <a16:creationId xmlns:a16="http://schemas.microsoft.com/office/drawing/2014/main" id="{DE539908-1329-4882-A2BB-36AFE256108A}"/>
                  </a:ext>
                </a:extLst>
              </p:cNvPr>
              <p:cNvGraphicFramePr>
                <a:graphicFrameLocks noGrp="1"/>
              </p:cNvGraphicFramePr>
              <p:nvPr>
                <p:extLst>
                  <p:ext uri="{D42A27DB-BD31-4B8C-83A1-F6EECF244321}">
                    <p14:modId xmlns:p14="http://schemas.microsoft.com/office/powerpoint/2010/main" val="1518075790"/>
                  </p:ext>
                </p:extLst>
              </p:nvPr>
            </p:nvGraphicFramePr>
            <p:xfrm>
              <a:off x="5415824" y="4954454"/>
              <a:ext cx="6471375" cy="1552576"/>
            </p:xfrm>
            <a:graphic>
              <a:graphicData uri="http://schemas.openxmlformats.org/drawingml/2006/table">
                <a:tbl>
                  <a:tblPr firstRow="1" bandRow="1">
                    <a:tableStyleId>{5C22544A-7EE6-4342-B048-85BDC9FD1C3A}</a:tableStyleId>
                  </a:tblPr>
                  <a:tblGrid>
                    <a:gridCol w="3954015">
                      <a:extLst>
                        <a:ext uri="{9D8B030D-6E8A-4147-A177-3AD203B41FA5}">
                          <a16:colId xmlns:a16="http://schemas.microsoft.com/office/drawing/2014/main" val="2060777553"/>
                        </a:ext>
                      </a:extLst>
                    </a:gridCol>
                    <a:gridCol w="2517360">
                      <a:extLst>
                        <a:ext uri="{9D8B030D-6E8A-4147-A177-3AD203B41FA5}">
                          <a16:colId xmlns:a16="http://schemas.microsoft.com/office/drawing/2014/main" val="870572075"/>
                        </a:ext>
                      </a:extLst>
                    </a:gridCol>
                  </a:tblGrid>
                  <a:tr h="776288">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r="-63636"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57143" b="-100000"/>
                          </a:stretch>
                        </a:blipFill>
                      </a:tcPr>
                    </a:tc>
                    <a:extLst>
                      <a:ext uri="{0D108BD9-81ED-4DB2-BD59-A6C34878D82A}">
                        <a16:rowId xmlns:a16="http://schemas.microsoft.com/office/drawing/2014/main" val="512459048"/>
                      </a:ext>
                    </a:extLst>
                  </a:tr>
                  <a:tr h="776288">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0000" r="-6363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57143" t="-100000"/>
                          </a:stretch>
                        </a:blipFill>
                      </a:tcPr>
                    </a:tc>
                    <a:extLst>
                      <a:ext uri="{0D108BD9-81ED-4DB2-BD59-A6C34878D82A}">
                        <a16:rowId xmlns:a16="http://schemas.microsoft.com/office/drawing/2014/main" val="3054463602"/>
                      </a:ext>
                    </a:extLst>
                  </a:tr>
                </a:tbl>
              </a:graphicData>
            </a:graphic>
          </p:graphicFrame>
        </mc:Fallback>
      </mc:AlternateContent>
      <p:cxnSp>
        <p:nvCxnSpPr>
          <p:cNvPr id="26" name="Connector: Elbow 25">
            <a:extLst>
              <a:ext uri="{FF2B5EF4-FFF2-40B4-BE49-F238E27FC236}">
                <a16:creationId xmlns:a16="http://schemas.microsoft.com/office/drawing/2014/main" id="{E86D5A99-5484-4BF8-BCB9-83A8F3F43734}"/>
              </a:ext>
            </a:extLst>
          </p:cNvPr>
          <p:cNvCxnSpPr>
            <a:cxnSpLocks/>
            <a:endCxn id="7" idx="1"/>
          </p:cNvCxnSpPr>
          <p:nvPr/>
        </p:nvCxnSpPr>
        <p:spPr>
          <a:xfrm rot="16200000" flipH="1">
            <a:off x="4741845" y="5056763"/>
            <a:ext cx="1057810" cy="290147"/>
          </a:xfrm>
          <a:prstGeom prst="bentConnector2">
            <a:avLst/>
          </a:prstGeom>
        </p:spPr>
        <p:style>
          <a:lnRef idx="1">
            <a:schemeClr val="dk1"/>
          </a:lnRef>
          <a:fillRef idx="0">
            <a:schemeClr val="dk1"/>
          </a:fillRef>
          <a:effectRef idx="0">
            <a:schemeClr val="dk1"/>
          </a:effectRef>
          <a:fontRef idx="minor">
            <a:schemeClr val="tx1"/>
          </a:fontRef>
        </p:style>
      </p:cxnSp>
      <p:sp>
        <p:nvSpPr>
          <p:cNvPr id="14" name="Left Brace 13">
            <a:extLst>
              <a:ext uri="{FF2B5EF4-FFF2-40B4-BE49-F238E27FC236}">
                <a16:creationId xmlns:a16="http://schemas.microsoft.com/office/drawing/2014/main" id="{5E1A424F-6820-44C6-944A-5122E94F7F0A}"/>
              </a:ext>
            </a:extLst>
          </p:cNvPr>
          <p:cNvSpPr/>
          <p:nvPr/>
        </p:nvSpPr>
        <p:spPr>
          <a:xfrm>
            <a:off x="5560899" y="5104356"/>
            <a:ext cx="290149" cy="12656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2CC066-B8B0-4B0F-A75D-335D81FD1BC0}"/>
                  </a:ext>
                </a:extLst>
              </p:cNvPr>
              <p:cNvSpPr txBox="1"/>
              <p:nvPr/>
            </p:nvSpPr>
            <p:spPr>
              <a:xfrm>
                <a:off x="2128007" y="2677646"/>
                <a:ext cx="5212360" cy="9354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𝑚𝑎𝑖𝑛</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vi-VN" sz="2400" b="0" i="1" smtClean="0">
                          <a:latin typeface="Cambria Math" panose="02040503050406030204" pitchFamily="18" charset="0"/>
                        </a:rPr>
                        <m:t>=</m:t>
                      </m:r>
                      <m:r>
                        <a:rPr lang="en-US" sz="2400" b="0" i="1" smtClean="0">
                          <a:solidFill>
                            <a:srgbClr val="FF0000"/>
                          </a:solidFill>
                          <a:latin typeface="Cambria Math" panose="02040503050406030204" pitchFamily="18" charset="0"/>
                        </a:rPr>
                        <m:t>10</m:t>
                      </m:r>
                      <m:func>
                        <m:funcPr>
                          <m:ctrlPr>
                            <a:rPr lang="en-US" sz="2400" b="0" i="1" smtClean="0">
                              <a:solidFill>
                                <a:srgbClr val="FF0000"/>
                              </a:solidFill>
                              <a:latin typeface="Cambria Math" panose="02040503050406030204" pitchFamily="18" charset="0"/>
                            </a:rPr>
                          </m:ctrlPr>
                        </m:funcPr>
                        <m:fName>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log</m:t>
                              </m:r>
                            </m:e>
                            <m:sub>
                              <m:r>
                                <a:rPr lang="en-US" sz="2400" b="0" i="1" smtClean="0">
                                  <a:solidFill>
                                    <a:srgbClr val="FF0000"/>
                                  </a:solidFill>
                                  <a:latin typeface="Cambria Math" panose="02040503050406030204" pitchFamily="18" charset="0"/>
                                </a:rPr>
                                <m:t>10</m:t>
                              </m:r>
                            </m:sub>
                          </m:sSub>
                        </m:fName>
                        <m:e>
                          <m:d>
                            <m:dPr>
                              <m:ctrlPr>
                                <a:rPr lang="en-US" sz="2400" b="0" i="1" smtClean="0">
                                  <a:solidFill>
                                    <a:srgbClr val="FF0000"/>
                                  </a:solidFill>
                                  <a:latin typeface="Cambria Math" panose="02040503050406030204" pitchFamily="18" charset="0"/>
                                </a:rPr>
                              </m:ctrlPr>
                            </m:dPr>
                            <m:e>
                              <m:f>
                                <m:fPr>
                                  <m:ctrlPr>
                                    <a:rPr lang="en-US" sz="2400" b="0" i="1" smtClean="0">
                                      <a:solidFill>
                                        <a:srgbClr val="FF0000"/>
                                      </a:solidFill>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𝛾</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𝑥</m:t>
                                              </m:r>
                                            </m:e>
                                          </m:acc>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den>
                              </m:f>
                            </m:e>
                          </m:d>
                        </m:e>
                      </m:func>
                    </m:oMath>
                  </m:oMathPara>
                </a14:m>
                <a:endParaRPr lang="en-US" sz="2400" dirty="0"/>
              </a:p>
            </p:txBody>
          </p:sp>
        </mc:Choice>
        <mc:Fallback xmlns="">
          <p:sp>
            <p:nvSpPr>
              <p:cNvPr id="27" name="TextBox 26">
                <a:extLst>
                  <a:ext uri="{FF2B5EF4-FFF2-40B4-BE49-F238E27FC236}">
                    <a16:creationId xmlns:a16="http://schemas.microsoft.com/office/drawing/2014/main" id="{D72CC066-B8B0-4B0F-A75D-335D81FD1BC0}"/>
                  </a:ext>
                </a:extLst>
              </p:cNvPr>
              <p:cNvSpPr txBox="1">
                <a:spLocks noRot="1" noChangeAspect="1" noMove="1" noResize="1" noEditPoints="1" noAdjustHandles="1" noChangeArrowheads="1" noChangeShapeType="1" noTextEdit="1"/>
              </p:cNvSpPr>
              <p:nvPr/>
            </p:nvSpPr>
            <p:spPr>
              <a:xfrm>
                <a:off x="2128007" y="2677646"/>
                <a:ext cx="5212360" cy="935449"/>
              </a:xfrm>
              <a:prstGeom prst="rect">
                <a:avLst/>
              </a:prstGeom>
              <a:blipFill>
                <a:blip r:embed="rId7"/>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520E0F2E-DB81-421F-915E-D63362DAC4DC}"/>
              </a:ext>
            </a:extLst>
          </p:cNvPr>
          <p:cNvCxnSpPr>
            <a:cxnSpLocks/>
          </p:cNvCxnSpPr>
          <p:nvPr/>
        </p:nvCxnSpPr>
        <p:spPr>
          <a:xfrm rot="16200000" flipH="1">
            <a:off x="1696437" y="2567304"/>
            <a:ext cx="620925" cy="385493"/>
          </a:xfrm>
          <a:prstGeom prst="bentConnector3">
            <a:avLst>
              <a:gd name="adj1" fmla="val 99989"/>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194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Chuẩn</a:t>
            </a:r>
            <a:r>
              <a:rPr lang="en-US" b="0" dirty="0">
                <a:latin typeface="+mn-lt"/>
              </a:rPr>
              <a:t> </a:t>
            </a:r>
            <a:r>
              <a:rPr lang="en-US" b="0" dirty="0" err="1">
                <a:latin typeface="+mn-lt"/>
              </a:rPr>
              <a:t>bị</a:t>
            </a:r>
            <a:r>
              <a:rPr lang="en-US" b="0" dirty="0">
                <a:latin typeface="+mn-lt"/>
              </a:rPr>
              <a:t> </a:t>
            </a:r>
            <a:r>
              <a:rPr lang="en-US" b="0" dirty="0" err="1">
                <a:latin typeface="+mn-lt"/>
              </a:rPr>
              <a:t>dữ</a:t>
            </a:r>
            <a:r>
              <a:rPr lang="en-US" b="0" dirty="0">
                <a:latin typeface="+mn-lt"/>
              </a:rPr>
              <a:t> </a:t>
            </a:r>
            <a:r>
              <a:rPr lang="en-US" b="0" dirty="0" err="1">
                <a:latin typeface="+mn-lt"/>
              </a:rPr>
              <a:t>liệu</a:t>
            </a:r>
            <a:endParaRPr lang="en-US" b="0" dirty="0">
              <a:latin typeface="+mn-lt"/>
            </a:endParaRPr>
          </a:p>
        </p:txBody>
      </p:sp>
      <p:graphicFrame>
        <p:nvGraphicFramePr>
          <p:cNvPr id="4" name="Table 7">
            <a:extLst>
              <a:ext uri="{FF2B5EF4-FFF2-40B4-BE49-F238E27FC236}">
                <a16:creationId xmlns:a16="http://schemas.microsoft.com/office/drawing/2014/main" id="{9ADAF338-86AC-40E8-B05B-9D5E6CDAFC90}"/>
              </a:ext>
            </a:extLst>
          </p:cNvPr>
          <p:cNvGraphicFramePr>
            <a:graphicFrameLocks noGrp="1"/>
          </p:cNvGraphicFramePr>
          <p:nvPr/>
        </p:nvGraphicFramePr>
        <p:xfrm>
          <a:off x="1604161" y="2017214"/>
          <a:ext cx="3513123" cy="1854200"/>
        </p:xfrm>
        <a:graphic>
          <a:graphicData uri="http://schemas.openxmlformats.org/drawingml/2006/table">
            <a:tbl>
              <a:tblPr firstRow="1" bandRow="1">
                <a:tableStyleId>{5C22544A-7EE6-4342-B048-85BDC9FD1C3A}</a:tableStyleId>
              </a:tblPr>
              <a:tblGrid>
                <a:gridCol w="2128940">
                  <a:extLst>
                    <a:ext uri="{9D8B030D-6E8A-4147-A177-3AD203B41FA5}">
                      <a16:colId xmlns:a16="http://schemas.microsoft.com/office/drawing/2014/main" val="3046922800"/>
                    </a:ext>
                  </a:extLst>
                </a:gridCol>
                <a:gridCol w="1384183">
                  <a:extLst>
                    <a:ext uri="{9D8B030D-6E8A-4147-A177-3AD203B41FA5}">
                      <a16:colId xmlns:a16="http://schemas.microsoft.com/office/drawing/2014/main" val="2455481853"/>
                    </a:ext>
                  </a:extLst>
                </a:gridCol>
              </a:tblGrid>
              <a:tr h="370840">
                <a:tc>
                  <a:txBody>
                    <a:bodyPr/>
                    <a:lstStyle/>
                    <a:p>
                      <a:pPr algn="ctr"/>
                      <a:r>
                        <a:rPr lang="vi-VN" b="1" dirty="0">
                          <a:solidFill>
                            <a:sysClr val="windowText" lastClr="000000"/>
                          </a:solidFill>
                        </a:rPr>
                        <a:t>Tiếng Việt</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1" dirty="0">
                          <a:solidFill>
                            <a:sysClr val="windowText" lastClr="000000"/>
                          </a:solidFill>
                        </a:rPr>
                        <a:t>Tiếng Anh</a:t>
                      </a:r>
                      <a:endParaRPr 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56618"/>
                  </a:ext>
                </a:extLst>
              </a:tr>
              <a:tr h="370840">
                <a:tc>
                  <a:txBody>
                    <a:bodyPr/>
                    <a:lstStyle/>
                    <a:p>
                      <a:pPr algn="ctr"/>
                      <a:r>
                        <a:rPr lang="vi-VN" b="0" dirty="0">
                          <a:solidFill>
                            <a:sysClr val="windowText" lastClr="000000"/>
                          </a:solidFill>
                        </a:rPr>
                        <a:t>FPT Open Dataset</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CHIME</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851850"/>
                  </a:ext>
                </a:extLst>
              </a:tr>
              <a:tr h="370840">
                <a:tc>
                  <a:txBody>
                    <a:bodyPr/>
                    <a:lstStyle/>
                    <a:p>
                      <a:pPr algn="ctr"/>
                      <a:r>
                        <a:rPr lang="vi-VN" b="0" dirty="0">
                          <a:solidFill>
                            <a:sysClr val="windowText" lastClr="000000"/>
                          </a:solidFill>
                        </a:rPr>
                        <a:t>VIVOS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DNS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492090"/>
                  </a:ext>
                </a:extLst>
              </a:tr>
              <a:tr h="370840">
                <a:tc>
                  <a:txBody>
                    <a:bodyPr/>
                    <a:lstStyle/>
                    <a:p>
                      <a:pPr algn="ctr"/>
                      <a:r>
                        <a:rPr lang="vi-VN" b="0" dirty="0">
                          <a:solidFill>
                            <a:sysClr val="windowText" lastClr="000000"/>
                          </a:solidFill>
                        </a:rPr>
                        <a:t>VLSP 2019</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b="0" dirty="0">
                          <a:solidFill>
                            <a:sysClr val="windowText" lastClr="000000"/>
                          </a:solidFill>
                        </a:rPr>
                        <a:t>DEMAND</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94160"/>
                  </a:ext>
                </a:extLst>
              </a:tr>
              <a:tr h="370840">
                <a:tc>
                  <a:txBody>
                    <a:bodyPr/>
                    <a:lstStyle/>
                    <a:p>
                      <a:pPr algn="ctr"/>
                      <a:r>
                        <a:rPr lang="vi-VN" b="0" dirty="0">
                          <a:solidFill>
                            <a:sysClr val="windowText" lastClr="000000"/>
                          </a:solidFill>
                        </a:rPr>
                        <a:t>VIET-TTS</a:t>
                      </a: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378657"/>
                  </a:ext>
                </a:extLst>
              </a:tr>
            </a:tbl>
          </a:graphicData>
        </a:graphic>
      </p:graphicFrame>
      <p:graphicFrame>
        <p:nvGraphicFramePr>
          <p:cNvPr id="5" name="Table 11">
            <a:extLst>
              <a:ext uri="{FF2B5EF4-FFF2-40B4-BE49-F238E27FC236}">
                <a16:creationId xmlns:a16="http://schemas.microsoft.com/office/drawing/2014/main" id="{94A7910E-D87C-48AA-8D0E-F17E06795428}"/>
              </a:ext>
            </a:extLst>
          </p:cNvPr>
          <p:cNvGraphicFramePr>
            <a:graphicFrameLocks noGrp="1"/>
          </p:cNvGraphicFramePr>
          <p:nvPr/>
        </p:nvGraphicFramePr>
        <p:xfrm>
          <a:off x="3273570" y="5138254"/>
          <a:ext cx="1843714" cy="1112520"/>
        </p:xfrm>
        <a:graphic>
          <a:graphicData uri="http://schemas.openxmlformats.org/drawingml/2006/table">
            <a:tbl>
              <a:tblPr firstRow="1" bandRow="1">
                <a:tableStyleId>{5C22544A-7EE6-4342-B048-85BDC9FD1C3A}</a:tableStyleId>
              </a:tblPr>
              <a:tblGrid>
                <a:gridCol w="1843714">
                  <a:extLst>
                    <a:ext uri="{9D8B030D-6E8A-4147-A177-3AD203B41FA5}">
                      <a16:colId xmlns:a16="http://schemas.microsoft.com/office/drawing/2014/main" val="1776483570"/>
                    </a:ext>
                  </a:extLst>
                </a:gridCol>
              </a:tblGrid>
              <a:tr h="370840">
                <a:tc>
                  <a:txBody>
                    <a:bodyPr/>
                    <a:lstStyle/>
                    <a:p>
                      <a:pPr algn="ctr"/>
                      <a:r>
                        <a:rPr lang="vi-VN" b="1" dirty="0">
                          <a:solidFill>
                            <a:sysClr val="windowText" lastClr="000000"/>
                          </a:solidFill>
                        </a:rPr>
                        <a:t>Nhiễu</a:t>
                      </a:r>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62396"/>
                  </a:ext>
                </a:extLst>
              </a:tr>
              <a:tr h="370840">
                <a:tc>
                  <a:txBody>
                    <a:bodyPr/>
                    <a:lstStyle/>
                    <a:p>
                      <a:pPr algn="ctr"/>
                      <a:r>
                        <a:rPr lang="vi-VN" b="0" dirty="0">
                          <a:solidFill>
                            <a:sysClr val="windowText" lastClr="000000"/>
                          </a:solidFill>
                        </a:rPr>
                        <a:t>FreeSound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06538"/>
                  </a:ext>
                </a:extLst>
              </a:tr>
              <a:tr h="370840">
                <a:tc>
                  <a:txBody>
                    <a:bodyPr/>
                    <a:lstStyle/>
                    <a:p>
                      <a:pPr algn="ctr"/>
                      <a:r>
                        <a:rPr lang="vi-VN" b="0" dirty="0">
                          <a:solidFill>
                            <a:sysClr val="windowText" lastClr="000000"/>
                          </a:solidFill>
                        </a:rPr>
                        <a:t>DEMAND</a:t>
                      </a:r>
                      <a:endParaRPr 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404768"/>
                  </a:ext>
                </a:extLst>
              </a:tr>
            </a:tbl>
          </a:graphicData>
        </a:graphic>
      </p:graphicFrame>
      <p:sp>
        <p:nvSpPr>
          <p:cNvPr id="8" name="Rectangle: Rounded Corners 7">
            <a:extLst>
              <a:ext uri="{FF2B5EF4-FFF2-40B4-BE49-F238E27FC236}">
                <a16:creationId xmlns:a16="http://schemas.microsoft.com/office/drawing/2014/main" id="{8A49AB19-3A73-487D-BDF3-6FF8DEC916B9}"/>
              </a:ext>
            </a:extLst>
          </p:cNvPr>
          <p:cNvSpPr/>
          <p:nvPr/>
        </p:nvSpPr>
        <p:spPr>
          <a:xfrm>
            <a:off x="6373186" y="2122415"/>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Âm thanh sạch</a:t>
            </a:r>
            <a:endParaRPr lang="en-US" dirty="0">
              <a:solidFill>
                <a:schemeClr val="tx1"/>
              </a:solidFill>
            </a:endParaRPr>
          </a:p>
        </p:txBody>
      </p:sp>
      <p:sp>
        <p:nvSpPr>
          <p:cNvPr id="9" name="Arrow: Right 8">
            <a:extLst>
              <a:ext uri="{FF2B5EF4-FFF2-40B4-BE49-F238E27FC236}">
                <a16:creationId xmlns:a16="http://schemas.microsoft.com/office/drawing/2014/main" id="{36136BA0-E777-4659-BE67-160400B14EA3}"/>
              </a:ext>
            </a:extLst>
          </p:cNvPr>
          <p:cNvSpPr/>
          <p:nvPr/>
        </p:nvSpPr>
        <p:spPr>
          <a:xfrm>
            <a:off x="5300618" y="2761751"/>
            <a:ext cx="889234" cy="4893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775AA0AC-639F-4E4F-9FD2-81D77ED92D07}"/>
              </a:ext>
            </a:extLst>
          </p:cNvPr>
          <p:cNvSpPr txBox="1"/>
          <p:nvPr/>
        </p:nvSpPr>
        <p:spPr>
          <a:xfrm>
            <a:off x="5446675" y="2390316"/>
            <a:ext cx="556563" cy="369332"/>
          </a:xfrm>
          <a:prstGeom prst="rect">
            <a:avLst/>
          </a:prstGeom>
          <a:noFill/>
        </p:spPr>
        <p:txBody>
          <a:bodyPr wrap="none" rtlCol="0">
            <a:spAutoFit/>
          </a:bodyPr>
          <a:lstStyle/>
          <a:p>
            <a:r>
              <a:rPr lang="vi-VN" dirty="0"/>
              <a:t>Lọc</a:t>
            </a:r>
            <a:endParaRPr lang="en-US" dirty="0"/>
          </a:p>
        </p:txBody>
      </p:sp>
      <p:sp>
        <p:nvSpPr>
          <p:cNvPr id="11" name="Rectangle: Rounded Corners 10">
            <a:extLst>
              <a:ext uri="{FF2B5EF4-FFF2-40B4-BE49-F238E27FC236}">
                <a16:creationId xmlns:a16="http://schemas.microsoft.com/office/drawing/2014/main" id="{F5E0B7D3-1E55-4861-AD88-AF0995FA3419}"/>
              </a:ext>
            </a:extLst>
          </p:cNvPr>
          <p:cNvSpPr/>
          <p:nvPr/>
        </p:nvSpPr>
        <p:spPr>
          <a:xfrm>
            <a:off x="9161824" y="3499586"/>
            <a:ext cx="1669409" cy="1493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Dữ liệu </a:t>
            </a:r>
            <a:endParaRPr lang="en-US" dirty="0">
              <a:solidFill>
                <a:schemeClr val="tx1"/>
              </a:solidFill>
            </a:endParaRPr>
          </a:p>
          <a:p>
            <a:pPr algn="ctr"/>
            <a:r>
              <a:rPr lang="vi-VN" dirty="0">
                <a:solidFill>
                  <a:schemeClr val="tx1"/>
                </a:solidFill>
              </a:rPr>
              <a:t>huấn luyện</a:t>
            </a:r>
            <a:endParaRPr lang="en-US" dirty="0">
              <a:solidFill>
                <a:schemeClr val="tx1"/>
              </a:solidFill>
            </a:endParaRPr>
          </a:p>
        </p:txBody>
      </p:sp>
      <p:sp>
        <p:nvSpPr>
          <p:cNvPr id="12" name="Arrow: Right 11">
            <a:extLst>
              <a:ext uri="{FF2B5EF4-FFF2-40B4-BE49-F238E27FC236}">
                <a16:creationId xmlns:a16="http://schemas.microsoft.com/office/drawing/2014/main" id="{06784DAC-0D23-4EAE-B82E-0E2DA6BDDF43}"/>
              </a:ext>
            </a:extLst>
          </p:cNvPr>
          <p:cNvSpPr/>
          <p:nvPr/>
        </p:nvSpPr>
        <p:spPr>
          <a:xfrm rot="1322405">
            <a:off x="8170242" y="3529854"/>
            <a:ext cx="817313" cy="4893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E64F8E0C-FE28-4D98-B489-7A7F7F7F37F7}"/>
              </a:ext>
            </a:extLst>
          </p:cNvPr>
          <p:cNvSpPr/>
          <p:nvPr/>
        </p:nvSpPr>
        <p:spPr>
          <a:xfrm rot="20607551">
            <a:off x="5222135" y="4880658"/>
            <a:ext cx="3727393" cy="4893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5287D28-BFC0-4BF0-9111-4A3275AE7B8D}"/>
              </a:ext>
            </a:extLst>
          </p:cNvPr>
          <p:cNvSpPr>
            <a:spLocks noGrp="1"/>
          </p:cNvSpPr>
          <p:nvPr>
            <p:ph type="sldNum" sz="quarter" idx="12"/>
          </p:nvPr>
        </p:nvSpPr>
        <p:spPr/>
        <p:txBody>
          <a:bodyPr/>
          <a:lstStyle/>
          <a:p>
            <a:fld id="{1880F96C-824F-4C37-99B8-7E149B40C9DC}" type="slidenum">
              <a:rPr lang="en-US" smtClean="0"/>
              <a:pPr/>
              <a:t>23</a:t>
            </a:fld>
            <a:endParaRPr lang="en-US"/>
          </a:p>
        </p:txBody>
      </p:sp>
      <p:sp>
        <p:nvSpPr>
          <p:cNvPr id="14" name="TextBox 13">
            <a:extLst>
              <a:ext uri="{FF2B5EF4-FFF2-40B4-BE49-F238E27FC236}">
                <a16:creationId xmlns:a16="http://schemas.microsoft.com/office/drawing/2014/main" id="{0BD4866F-A12F-4AF6-A25A-6CDCE2021544}"/>
              </a:ext>
            </a:extLst>
          </p:cNvPr>
          <p:cNvSpPr txBox="1"/>
          <p:nvPr/>
        </p:nvSpPr>
        <p:spPr>
          <a:xfrm>
            <a:off x="2291189" y="6488668"/>
            <a:ext cx="7424097" cy="369332"/>
          </a:xfrm>
          <a:prstGeom prst="rect">
            <a:avLst/>
          </a:prstGeom>
          <a:noFill/>
        </p:spPr>
        <p:txBody>
          <a:bodyPr wrap="square" rtlCol="0">
            <a:spAutoFit/>
          </a:bodyPr>
          <a:lstStyle/>
          <a:p>
            <a:pPr algn="ctr"/>
            <a:r>
              <a:rPr lang="vi-VN" b="1" i="1" dirty="0"/>
              <a:t>Hình 3.1:</a:t>
            </a:r>
            <a:r>
              <a:rPr lang="vi-VN" i="1" dirty="0"/>
              <a:t> Sơ đồ xây dựng bộ dữ liệu huấn luyện</a:t>
            </a:r>
            <a:endParaRPr lang="en-US" b="1" i="1" dirty="0"/>
          </a:p>
        </p:txBody>
      </p:sp>
    </p:spTree>
    <p:extLst>
      <p:ext uri="{BB962C8B-B14F-4D97-AF65-F5344CB8AC3E}">
        <p14:creationId xmlns:p14="http://schemas.microsoft.com/office/powerpoint/2010/main" val="320995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Nguồn</a:t>
            </a:r>
            <a:r>
              <a:rPr lang="en-US" b="0" dirty="0">
                <a:latin typeface="+mn-lt"/>
              </a:rPr>
              <a:t> </a:t>
            </a:r>
            <a:r>
              <a:rPr lang="en-US" b="0" dirty="0" err="1">
                <a:latin typeface="+mn-lt"/>
              </a:rPr>
              <a:t>dữ</a:t>
            </a:r>
            <a:r>
              <a:rPr lang="en-US" b="0" dirty="0">
                <a:latin typeface="+mn-lt"/>
              </a:rPr>
              <a:t> </a:t>
            </a:r>
            <a:r>
              <a:rPr lang="en-US" b="0" dirty="0" err="1">
                <a:latin typeface="+mn-lt"/>
              </a:rPr>
              <a:t>liệu</a:t>
            </a:r>
            <a:r>
              <a:rPr lang="en-US" b="0" dirty="0">
                <a:latin typeface="+mn-lt"/>
              </a:rPr>
              <a:t> </a:t>
            </a:r>
            <a:r>
              <a:rPr lang="en-US" b="0" dirty="0" err="1">
                <a:latin typeface="+mn-lt"/>
              </a:rPr>
              <a:t>sạch</a:t>
            </a:r>
            <a:endParaRPr lang="en-US" b="0" dirty="0">
              <a:latin typeface="+mn-lt"/>
            </a:endParaRPr>
          </a:p>
        </p:txBody>
      </p:sp>
      <p:sp>
        <p:nvSpPr>
          <p:cNvPr id="2" name="Slide Number Placeholder 1">
            <a:extLst>
              <a:ext uri="{FF2B5EF4-FFF2-40B4-BE49-F238E27FC236}">
                <a16:creationId xmlns:a16="http://schemas.microsoft.com/office/drawing/2014/main" id="{B57132F9-4E72-4E94-A2B6-D6FF2E84DF35}"/>
              </a:ext>
            </a:extLst>
          </p:cNvPr>
          <p:cNvSpPr>
            <a:spLocks noGrp="1"/>
          </p:cNvSpPr>
          <p:nvPr>
            <p:ph type="sldNum" sz="quarter" idx="12"/>
          </p:nvPr>
        </p:nvSpPr>
        <p:spPr/>
        <p:txBody>
          <a:bodyPr/>
          <a:lstStyle/>
          <a:p>
            <a:fld id="{1880F96C-824F-4C37-99B8-7E149B40C9DC}" type="slidenum">
              <a:rPr lang="en-US" smtClean="0"/>
              <a:pPr/>
              <a:t>24</a:t>
            </a:fld>
            <a:endParaRPr lang="en-US"/>
          </a:p>
        </p:txBody>
      </p:sp>
      <p:graphicFrame>
        <p:nvGraphicFramePr>
          <p:cNvPr id="7" name="Table 4">
            <a:extLst>
              <a:ext uri="{FF2B5EF4-FFF2-40B4-BE49-F238E27FC236}">
                <a16:creationId xmlns:a16="http://schemas.microsoft.com/office/drawing/2014/main" id="{4AD8CFA5-145A-4F6D-909E-AD0C19030188}"/>
              </a:ext>
            </a:extLst>
          </p:cNvPr>
          <p:cNvGraphicFramePr>
            <a:graphicFrameLocks noGrp="1"/>
          </p:cNvGraphicFramePr>
          <p:nvPr/>
        </p:nvGraphicFramePr>
        <p:xfrm>
          <a:off x="210207" y="1918740"/>
          <a:ext cx="11771585" cy="2011680"/>
        </p:xfrm>
        <a:graphic>
          <a:graphicData uri="http://schemas.openxmlformats.org/drawingml/2006/table">
            <a:tbl>
              <a:tblPr firstRow="1" bandRow="1">
                <a:tableStyleId>{5C22544A-7EE6-4342-B048-85BDC9FD1C3A}</a:tableStyleId>
              </a:tblPr>
              <a:tblGrid>
                <a:gridCol w="1621359">
                  <a:extLst>
                    <a:ext uri="{9D8B030D-6E8A-4147-A177-3AD203B41FA5}">
                      <a16:colId xmlns:a16="http://schemas.microsoft.com/office/drawing/2014/main" val="1596628520"/>
                    </a:ext>
                  </a:extLst>
                </a:gridCol>
                <a:gridCol w="1657756">
                  <a:extLst>
                    <a:ext uri="{9D8B030D-6E8A-4147-A177-3AD203B41FA5}">
                      <a16:colId xmlns:a16="http://schemas.microsoft.com/office/drawing/2014/main" val="3852371747"/>
                    </a:ext>
                  </a:extLst>
                </a:gridCol>
                <a:gridCol w="3783836">
                  <a:extLst>
                    <a:ext uri="{9D8B030D-6E8A-4147-A177-3AD203B41FA5}">
                      <a16:colId xmlns:a16="http://schemas.microsoft.com/office/drawing/2014/main" val="1993960275"/>
                    </a:ext>
                  </a:extLst>
                </a:gridCol>
                <a:gridCol w="2354317">
                  <a:extLst>
                    <a:ext uri="{9D8B030D-6E8A-4147-A177-3AD203B41FA5}">
                      <a16:colId xmlns:a16="http://schemas.microsoft.com/office/drawing/2014/main" val="1242957779"/>
                    </a:ext>
                  </a:extLst>
                </a:gridCol>
                <a:gridCol w="235431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Số loại nhiễu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Giọng nói sạch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DNS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 TB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11350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Edinburgh Data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10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Giảm nhiễu,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CHIME</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115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 tách giọng nói</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32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534579"/>
                  </a:ext>
                </a:extLst>
              </a:tr>
              <a:tr h="315035">
                <a:tc>
                  <a:txBody>
                    <a:bodyPr/>
                    <a:lstStyle/>
                    <a:p>
                      <a:pPr algn="ctr"/>
                      <a:r>
                        <a:rPr lang="vi-VN" sz="1600" dirty="0">
                          <a:solidFill>
                            <a:schemeClr val="tx1"/>
                          </a:solidFill>
                        </a:rPr>
                        <a:t>DEMAND</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7.4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Noise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18</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graphicFrame>
        <p:nvGraphicFramePr>
          <p:cNvPr id="8" name="Table 4">
            <a:extLst>
              <a:ext uri="{FF2B5EF4-FFF2-40B4-BE49-F238E27FC236}">
                <a16:creationId xmlns:a16="http://schemas.microsoft.com/office/drawing/2014/main" id="{FD26B027-8E51-43BF-8110-2EEFA2E62F24}"/>
              </a:ext>
            </a:extLst>
          </p:cNvPr>
          <p:cNvGraphicFramePr>
            <a:graphicFrameLocks noGrp="1"/>
          </p:cNvGraphicFramePr>
          <p:nvPr/>
        </p:nvGraphicFramePr>
        <p:xfrm>
          <a:off x="210207" y="4588423"/>
          <a:ext cx="11771585" cy="1676400"/>
        </p:xfrm>
        <a:graphic>
          <a:graphicData uri="http://schemas.openxmlformats.org/drawingml/2006/table">
            <a:tbl>
              <a:tblPr firstRow="1" bandRow="1">
                <a:tableStyleId>{5C22544A-7EE6-4342-B048-85BDC9FD1C3A}</a:tableStyleId>
              </a:tblPr>
              <a:tblGrid>
                <a:gridCol w="2026699">
                  <a:extLst>
                    <a:ext uri="{9D8B030D-6E8A-4147-A177-3AD203B41FA5}">
                      <a16:colId xmlns:a16="http://schemas.microsoft.com/office/drawing/2014/main" val="1596628520"/>
                    </a:ext>
                  </a:extLst>
                </a:gridCol>
                <a:gridCol w="2072195">
                  <a:extLst>
                    <a:ext uri="{9D8B030D-6E8A-4147-A177-3AD203B41FA5}">
                      <a16:colId xmlns:a16="http://schemas.microsoft.com/office/drawing/2014/main" val="3852371747"/>
                    </a:ext>
                  </a:extLst>
                </a:gridCol>
                <a:gridCol w="4729794">
                  <a:extLst>
                    <a:ext uri="{9D8B030D-6E8A-4147-A177-3AD203B41FA5}">
                      <a16:colId xmlns:a16="http://schemas.microsoft.com/office/drawing/2014/main" val="1993960275"/>
                    </a:ext>
                  </a:extLst>
                </a:gridCol>
                <a:gridCol w="2942897">
                  <a:extLst>
                    <a:ext uri="{9D8B030D-6E8A-4147-A177-3AD203B41FA5}">
                      <a16:colId xmlns:a16="http://schemas.microsoft.com/office/drawing/2014/main" val="1575444797"/>
                    </a:ext>
                  </a:extLst>
                </a:gridCol>
              </a:tblGrid>
              <a:tr h="315035">
                <a:tc>
                  <a:txBody>
                    <a:bodyPr/>
                    <a:lstStyle/>
                    <a:p>
                      <a:pPr algn="ctr"/>
                      <a:r>
                        <a:rPr lang="vi-VN" sz="1600" b="1" dirty="0">
                          <a:solidFill>
                            <a:schemeClr val="tx1"/>
                          </a:solidFill>
                        </a:rPr>
                        <a:t>Dataset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Kích thước</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Mục tiêu</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b="1" dirty="0">
                          <a:solidFill>
                            <a:schemeClr val="tx1"/>
                          </a:solidFill>
                        </a:rPr>
                        <a:t>Số file âm thanh</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600" dirty="0">
                          <a:solidFill>
                            <a:schemeClr val="tx1"/>
                          </a:solidFill>
                        </a:rPr>
                        <a:t>FPT Open Dataset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1.6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15049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600" dirty="0">
                          <a:solidFill>
                            <a:schemeClr val="tx1"/>
                          </a:solidFill>
                        </a:rPr>
                        <a:t>VIVOS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1.4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12426</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600" dirty="0">
                          <a:solidFill>
                            <a:schemeClr val="tx1"/>
                          </a:solidFill>
                        </a:rPr>
                        <a:t>VLSP 2019</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23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160000</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600" dirty="0">
                          <a:solidFill>
                            <a:schemeClr val="tx1"/>
                          </a:solidFill>
                        </a:rPr>
                        <a:t>VIET-TTS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5 GB</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Speech to Text, Text to Speech</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600" dirty="0">
                          <a:solidFill>
                            <a:schemeClr val="tx1"/>
                          </a:solidFill>
                        </a:rPr>
                        <a:t>22884</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sp>
        <p:nvSpPr>
          <p:cNvPr id="4" name="TextBox 3">
            <a:extLst>
              <a:ext uri="{FF2B5EF4-FFF2-40B4-BE49-F238E27FC236}">
                <a16:creationId xmlns:a16="http://schemas.microsoft.com/office/drawing/2014/main" id="{09A1A5CD-FAD6-42CB-BA06-73E0030A8441}"/>
              </a:ext>
            </a:extLst>
          </p:cNvPr>
          <p:cNvSpPr txBox="1"/>
          <p:nvPr/>
        </p:nvSpPr>
        <p:spPr>
          <a:xfrm>
            <a:off x="4477406" y="4046483"/>
            <a:ext cx="3237186" cy="369332"/>
          </a:xfrm>
          <a:prstGeom prst="rect">
            <a:avLst/>
          </a:prstGeom>
          <a:noFill/>
        </p:spPr>
        <p:txBody>
          <a:bodyPr wrap="square" rtlCol="0">
            <a:spAutoFit/>
          </a:bodyPr>
          <a:lstStyle/>
          <a:p>
            <a:pPr algn="ctr"/>
            <a:r>
              <a:rPr lang="vi-VN" b="1" i="1" dirty="0"/>
              <a:t>Bảng 3.2: </a:t>
            </a:r>
            <a:r>
              <a:rPr lang="vi-VN" i="1" dirty="0"/>
              <a:t>Dữ liệu tiếng Anh</a:t>
            </a:r>
            <a:endParaRPr lang="en-US" i="1" dirty="0"/>
          </a:p>
        </p:txBody>
      </p:sp>
      <p:sp>
        <p:nvSpPr>
          <p:cNvPr id="9" name="TextBox 8">
            <a:extLst>
              <a:ext uri="{FF2B5EF4-FFF2-40B4-BE49-F238E27FC236}">
                <a16:creationId xmlns:a16="http://schemas.microsoft.com/office/drawing/2014/main" id="{A9ABA148-91C8-4656-9669-F1CEE030FE48}"/>
              </a:ext>
            </a:extLst>
          </p:cNvPr>
          <p:cNvSpPr txBox="1"/>
          <p:nvPr/>
        </p:nvSpPr>
        <p:spPr>
          <a:xfrm>
            <a:off x="4477406" y="6323365"/>
            <a:ext cx="3237186" cy="369332"/>
          </a:xfrm>
          <a:prstGeom prst="rect">
            <a:avLst/>
          </a:prstGeom>
          <a:noFill/>
        </p:spPr>
        <p:txBody>
          <a:bodyPr wrap="square" rtlCol="0">
            <a:spAutoFit/>
          </a:bodyPr>
          <a:lstStyle/>
          <a:p>
            <a:pPr algn="ctr"/>
            <a:r>
              <a:rPr lang="vi-VN" b="1" i="1" dirty="0"/>
              <a:t>Bảng</a:t>
            </a:r>
            <a:r>
              <a:rPr lang="en-US" b="1" i="1" dirty="0"/>
              <a:t> </a:t>
            </a:r>
            <a:r>
              <a:rPr lang="vi-VN" b="1" i="1" dirty="0"/>
              <a:t>3.3: </a:t>
            </a:r>
            <a:r>
              <a:rPr lang="vi-VN" i="1" dirty="0"/>
              <a:t>Dữ liệu tiếng Việt</a:t>
            </a:r>
            <a:endParaRPr lang="en-US" i="1" dirty="0"/>
          </a:p>
        </p:txBody>
      </p:sp>
    </p:spTree>
    <p:extLst>
      <p:ext uri="{BB962C8B-B14F-4D97-AF65-F5344CB8AC3E}">
        <p14:creationId xmlns:p14="http://schemas.microsoft.com/office/powerpoint/2010/main" val="282388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trộn</a:t>
            </a:r>
            <a:r>
              <a:rPr lang="en-US" b="0" dirty="0">
                <a:latin typeface="+mn-lt"/>
              </a:rPr>
              <a:t> </a:t>
            </a:r>
            <a:r>
              <a:rPr lang="en-US" b="0" dirty="0" err="1">
                <a:latin typeface="+mn-lt"/>
              </a:rPr>
              <a:t>nhiễu</a:t>
            </a:r>
            <a:endParaRPr lang="en-US" b="0" dirty="0">
              <a:latin typeface="+mn-lt"/>
            </a:endParaRPr>
          </a:p>
        </p:txBody>
      </p:sp>
      <p:sp>
        <p:nvSpPr>
          <p:cNvPr id="4" name="TextBox 3">
            <a:extLst>
              <a:ext uri="{FF2B5EF4-FFF2-40B4-BE49-F238E27FC236}">
                <a16:creationId xmlns:a16="http://schemas.microsoft.com/office/drawing/2014/main" id="{B7065872-212C-404E-874D-A1DA38430596}"/>
              </a:ext>
            </a:extLst>
          </p:cNvPr>
          <p:cNvSpPr txBox="1"/>
          <p:nvPr/>
        </p:nvSpPr>
        <p:spPr>
          <a:xfrm>
            <a:off x="1893203" y="2851546"/>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5" name="TextBox 4">
            <a:extLst>
              <a:ext uri="{FF2B5EF4-FFF2-40B4-BE49-F238E27FC236}">
                <a16:creationId xmlns:a16="http://schemas.microsoft.com/office/drawing/2014/main" id="{60E51214-04F1-4574-BCE9-9F47B677F5C1}"/>
              </a:ext>
            </a:extLst>
          </p:cNvPr>
          <p:cNvSpPr txBox="1"/>
          <p:nvPr/>
        </p:nvSpPr>
        <p:spPr>
          <a:xfrm>
            <a:off x="6675615" y="2851545"/>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8" name="Straight Connector 7">
            <a:extLst>
              <a:ext uri="{FF2B5EF4-FFF2-40B4-BE49-F238E27FC236}">
                <a16:creationId xmlns:a16="http://schemas.microsoft.com/office/drawing/2014/main" id="{649B3708-EF41-49DD-B201-029AB5EDB454}"/>
              </a:ext>
            </a:extLst>
          </p:cNvPr>
          <p:cNvCxnSpPr/>
          <p:nvPr/>
        </p:nvCxnSpPr>
        <p:spPr>
          <a:xfrm>
            <a:off x="5908733" y="2851545"/>
            <a:ext cx="0" cy="29277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5984BE-25A0-43EB-A289-1B46405CBAD8}"/>
                  </a:ext>
                </a:extLst>
              </p:cNvPr>
              <p:cNvSpPr txBox="1"/>
              <p:nvPr/>
            </p:nvSpPr>
            <p:spPr>
              <a:xfrm>
                <a:off x="1247250" y="3509743"/>
                <a:ext cx="4496494" cy="2291525"/>
              </a:xfrm>
              <a:prstGeom prst="rect">
                <a:avLst/>
              </a:prstGeom>
              <a:noFill/>
            </p:spPr>
            <p:txBody>
              <a:bodyPr wrap="square" rtlCol="0">
                <a:spAutoFit/>
              </a:bodyPr>
              <a:lstStyle/>
              <a:p>
                <a:r>
                  <a:rPr lang="vi-VN" sz="2400" dirty="0"/>
                  <a:t>Tương quan về 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solidFill>
                                    <a:srgbClr val="FF0000"/>
                                  </a:solidFill>
                                  <a:latin typeface="Cambria Math" panose="02040503050406030204" pitchFamily="18" charset="0"/>
                                </a:rPr>
                                <m:t>𝑥</m:t>
                              </m:r>
                              <m:sSup>
                                <m:sSupPr>
                                  <m:ctrlPr>
                                    <a:rPr lang="en-US" sz="2400" b="0" i="1" smtClean="0">
                                      <a:solidFill>
                                        <a:srgbClr val="FF0000"/>
                                      </a:solidFill>
                                      <a:latin typeface="Cambria Math" panose="02040503050406030204" pitchFamily="18" charset="0"/>
                                    </a:rPr>
                                  </m:ctrlPr>
                                </m:sSupPr>
                                <m:e>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𝑡</m:t>
                                      </m:r>
                                    </m:e>
                                  </m:d>
                                </m:e>
                                <m:sup>
                                  <m:r>
                                    <a:rPr lang="en-US" sz="2400" b="0" i="1" smtClean="0">
                                      <a:solidFill>
                                        <a:srgbClr val="FF0000"/>
                                      </a:solidFill>
                                      <a:latin typeface="Cambria Math" panose="02040503050406030204" pitchFamily="18" charset="0"/>
                                    </a:rPr>
                                    <m:t>2</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xmlns="">
          <p:sp>
            <p:nvSpPr>
              <p:cNvPr id="9" name="TextBox 8">
                <a:extLst>
                  <a:ext uri="{FF2B5EF4-FFF2-40B4-BE49-F238E27FC236}">
                    <a16:creationId xmlns:a16="http://schemas.microsoft.com/office/drawing/2014/main" id="{A85984BE-25A0-43EB-A289-1B46405CBAD8}"/>
                  </a:ext>
                </a:extLst>
              </p:cNvPr>
              <p:cNvSpPr txBox="1">
                <a:spLocks noRot="1" noChangeAspect="1" noMove="1" noResize="1" noEditPoints="1" noAdjustHandles="1" noChangeArrowheads="1" noChangeShapeType="1" noTextEdit="1"/>
              </p:cNvSpPr>
              <p:nvPr/>
            </p:nvSpPr>
            <p:spPr>
              <a:xfrm>
                <a:off x="1247250" y="3509743"/>
                <a:ext cx="4496494" cy="2291525"/>
              </a:xfrm>
              <a:prstGeom prst="rect">
                <a:avLst/>
              </a:prstGeom>
              <a:blipFill>
                <a:blip r:embed="rId4"/>
                <a:stretch>
                  <a:fillRect l="-2171" t="-1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28C9A-CD17-44E1-9C70-5BB48CDF8688}"/>
                  </a:ext>
                </a:extLst>
              </p:cNvPr>
              <p:cNvSpPr txBox="1"/>
              <p:nvPr/>
            </p:nvSpPr>
            <p:spPr>
              <a:xfrm>
                <a:off x="6231708" y="3514997"/>
                <a:ext cx="4496494" cy="2291525"/>
              </a:xfrm>
              <a:prstGeom prst="rect">
                <a:avLst/>
              </a:prstGeom>
              <a:noFill/>
            </p:spPr>
            <p:txBody>
              <a:bodyPr wrap="square" rtlCol="0">
                <a:spAutoFit/>
              </a:bodyPr>
              <a:lstStyle/>
              <a:p>
                <a:r>
                  <a:rPr lang="vi-VN" sz="2400" dirty="0"/>
                  <a:t>Không có tương quan về biên độ với giọng nói</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Sup>
                                <m:sSubSupPr>
                                  <m:ctrlPr>
                                    <a:rPr lang="en-US" sz="2400" b="0" i="1" smtClean="0">
                                      <a:solidFill>
                                        <a:srgbClr val="FF0000"/>
                                      </a:solidFill>
                                      <a:latin typeface="Cambria Math" panose="02040503050406030204" pitchFamily="18" charset="0"/>
                                    </a:rPr>
                                  </m:ctrlPr>
                                </m:sSubSupPr>
                                <m:e>
                                  <m:d>
                                    <m:dPr>
                                      <m:begChr m:val="‖"/>
                                      <m:endChr m:val="‖"/>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sSup>
                                <m:sSupPr>
                                  <m:ctrlPr>
                                    <a:rPr lang="en-US" sz="2400" b="0" i="1" smtClean="0">
                                      <a:latin typeface="Cambria Math" panose="02040503050406030204" pitchFamily="18" charset="0"/>
                                    </a:rPr>
                                  </m:ctrlPr>
                                </m:sSupPr>
                                <m:e>
                                  <m:sSubSup>
                                    <m:sSubSupPr>
                                      <m:ctrlPr>
                                        <a:rPr lang="en-US" sz="2400" b="0" i="1" dirty="0" smtClean="0">
                                          <a:solidFill>
                                            <a:srgbClr val="FF0000"/>
                                          </a:solidFill>
                                          <a:latin typeface="Cambria Math" panose="02040503050406030204" pitchFamily="18" charset="0"/>
                                        </a:rPr>
                                      </m:ctrlPr>
                                    </m:sSubSupPr>
                                    <m:e>
                                      <m:d>
                                        <m:dPr>
                                          <m:begChr m:val="‖"/>
                                          <m:endChr m:val="‖"/>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𝑛</m:t>
                                          </m:r>
                                        </m:e>
                                      </m:d>
                                    </m:e>
                                    <m:sub>
                                      <m:r>
                                        <a:rPr lang="en-US" sz="2400" b="0" i="1" dirty="0" smtClean="0">
                                          <a:solidFill>
                                            <a:srgbClr val="FF0000"/>
                                          </a:solidFill>
                                          <a:latin typeface="Cambria Math" panose="02040503050406030204" pitchFamily="18" charset="0"/>
                                        </a:rPr>
                                        <m:t>2</m:t>
                                      </m:r>
                                    </m:sub>
                                    <m:sup>
                                      <m:r>
                                        <a:rPr lang="en-US" sz="2400" b="0" i="1" dirty="0" smtClean="0">
                                          <a:solidFill>
                                            <a:srgbClr val="FF0000"/>
                                          </a:solidFill>
                                          <a:latin typeface="Cambria Math" panose="02040503050406030204" pitchFamily="18" charset="0"/>
                                        </a:rPr>
                                        <m:t>2</m:t>
                                      </m:r>
                                    </m:sup>
                                  </m:sSubSup>
                                  <m:r>
                                    <a:rPr lang="en-US" sz="2400" b="0" i="1" smtClean="0">
                                      <a:latin typeface="Cambria Math" panose="02040503050406030204" pitchFamily="18" charset="0"/>
                                    </a:rPr>
                                    <m:t>10</m:t>
                                  </m:r>
                                </m:e>
                                <m:sup>
                                  <m:r>
                                    <a:rPr lang="en-US" sz="2400" b="0" i="1" smtClean="0">
                                      <a:latin typeface="Cambria Math" panose="02040503050406030204" pitchFamily="18" charset="0"/>
                                    </a:rPr>
                                    <m:t>𝑆𝑁𝑅</m:t>
                                  </m:r>
                                  <m:r>
                                    <a:rPr lang="en-US" sz="2400" b="0" i="1" smtClean="0">
                                      <a:latin typeface="Cambria Math" panose="02040503050406030204" pitchFamily="18" charset="0"/>
                                    </a:rPr>
                                    <m:t>/10</m:t>
                                  </m:r>
                                </m:sup>
                              </m:sSup>
                            </m:den>
                          </m:f>
                        </m:e>
                      </m:rad>
                    </m:oMath>
                  </m:oMathPara>
                </a14:m>
                <a:endParaRPr lang="en-US" sz="2400" dirty="0"/>
              </a:p>
            </p:txBody>
          </p:sp>
        </mc:Choice>
        <mc:Fallback xmlns="">
          <p:sp>
            <p:nvSpPr>
              <p:cNvPr id="10" name="TextBox 9">
                <a:extLst>
                  <a:ext uri="{FF2B5EF4-FFF2-40B4-BE49-F238E27FC236}">
                    <a16:creationId xmlns:a16="http://schemas.microsoft.com/office/drawing/2014/main" id="{C7528C9A-CD17-44E1-9C70-5BB48CDF8688}"/>
                  </a:ext>
                </a:extLst>
              </p:cNvPr>
              <p:cNvSpPr txBox="1">
                <a:spLocks noRot="1" noChangeAspect="1" noMove="1" noResize="1" noEditPoints="1" noAdjustHandles="1" noChangeArrowheads="1" noChangeShapeType="1" noTextEdit="1"/>
              </p:cNvSpPr>
              <p:nvPr/>
            </p:nvSpPr>
            <p:spPr>
              <a:xfrm>
                <a:off x="6231708" y="3514997"/>
                <a:ext cx="4496494" cy="2291525"/>
              </a:xfrm>
              <a:prstGeom prst="rect">
                <a:avLst/>
              </a:prstGeom>
              <a:blipFill>
                <a:blip r:embed="rId5"/>
                <a:stretch>
                  <a:fillRect l="-2033" t="-186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25</a:t>
            </a:fld>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8AEC53-F732-4C19-B816-F1649998C6C6}"/>
                  </a:ext>
                </a:extLst>
              </p:cNvPr>
              <p:cNvSpPr txBox="1"/>
              <p:nvPr/>
            </p:nvSpPr>
            <p:spPr>
              <a:xfrm>
                <a:off x="3027079" y="1595662"/>
                <a:ext cx="6978393" cy="1208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𝑆𝑁𝑅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a:rPr lang="en-US" sz="3200" b="0" i="1" smtClean="0">
                          <a:latin typeface="Cambria Math" panose="02040503050406030204" pitchFamily="18" charset="0"/>
                        </a:rPr>
                        <m:t>=10</m:t>
                      </m:r>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10</m:t>
                              </m:r>
                            </m:sub>
                          </m:sSub>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num>
                                <m:den>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sub>
                                      <m:r>
                                        <a:rPr lang="en-US" sz="3200" b="0" i="1" smtClean="0">
                                          <a:latin typeface="Cambria Math" panose="02040503050406030204" pitchFamily="18" charset="0"/>
                                        </a:rPr>
                                        <m:t>2</m:t>
                                      </m:r>
                                    </m:sub>
                                    <m:sup>
                                      <m:r>
                                        <a:rPr lang="en-US" sz="3200" b="0" i="1" smtClean="0">
                                          <a:latin typeface="Cambria Math" panose="02040503050406030204" pitchFamily="18" charset="0"/>
                                        </a:rPr>
                                        <m:t>2</m:t>
                                      </m:r>
                                    </m:sup>
                                  </m:sSubSup>
                                </m:den>
                              </m:f>
                            </m:e>
                          </m:d>
                        </m:e>
                      </m:func>
                    </m:oMath>
                  </m:oMathPara>
                </a14:m>
                <a:endParaRPr lang="en-US" sz="3200" dirty="0"/>
              </a:p>
            </p:txBody>
          </p:sp>
        </mc:Choice>
        <mc:Fallback xmlns="">
          <p:sp>
            <p:nvSpPr>
              <p:cNvPr id="15" name="TextBox 14">
                <a:extLst>
                  <a:ext uri="{FF2B5EF4-FFF2-40B4-BE49-F238E27FC236}">
                    <a16:creationId xmlns:a16="http://schemas.microsoft.com/office/drawing/2014/main" id="{DA8AEC53-F732-4C19-B816-F1649998C6C6}"/>
                  </a:ext>
                </a:extLst>
              </p:cNvPr>
              <p:cNvSpPr txBox="1">
                <a:spLocks noRot="1" noChangeAspect="1" noMove="1" noResize="1" noEditPoints="1" noAdjustHandles="1" noChangeArrowheads="1" noChangeShapeType="1" noTextEdit="1"/>
              </p:cNvSpPr>
              <p:nvPr/>
            </p:nvSpPr>
            <p:spPr>
              <a:xfrm>
                <a:off x="3027079" y="1595662"/>
                <a:ext cx="6978393" cy="1208792"/>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7A91790-3963-4929-AC5C-9ABE35407ACB}"/>
              </a:ext>
            </a:extLst>
          </p:cNvPr>
          <p:cNvSpPr txBox="1"/>
          <p:nvPr/>
        </p:nvSpPr>
        <p:spPr>
          <a:xfrm>
            <a:off x="669851" y="6358788"/>
            <a:ext cx="6251941" cy="369332"/>
          </a:xfrm>
          <a:prstGeom prst="rect">
            <a:avLst/>
          </a:prstGeom>
          <a:noFill/>
        </p:spPr>
        <p:txBody>
          <a:bodyPr wrap="square" rtlCol="0">
            <a:spAutoFit/>
          </a:bodyPr>
          <a:lstStyle/>
          <a:p>
            <a:r>
              <a:rPr lang="vi-VN" i="1"/>
              <a:t>*Mức độ nhiễu đối với tín hiệu (Signal to Noise Rate, </a:t>
            </a:r>
            <a:r>
              <a:rPr lang="vi-VN" i="1" dirty="0"/>
              <a:t>SNR)</a:t>
            </a:r>
            <a:endParaRPr lang="en-US" i="1" dirty="0"/>
          </a:p>
        </p:txBody>
      </p:sp>
    </p:spTree>
    <p:extLst>
      <p:ext uri="{BB962C8B-B14F-4D97-AF65-F5344CB8AC3E}">
        <p14:creationId xmlns:p14="http://schemas.microsoft.com/office/powerpoint/2010/main" val="75021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Quá</a:t>
            </a:r>
            <a:r>
              <a:rPr lang="en-US" b="0" dirty="0">
                <a:latin typeface="+mn-lt"/>
              </a:rPr>
              <a:t> </a:t>
            </a:r>
            <a:r>
              <a:rPr lang="en-US" b="0" dirty="0" err="1">
                <a:latin typeface="+mn-lt"/>
              </a:rPr>
              <a:t>trình</a:t>
            </a:r>
            <a:r>
              <a:rPr lang="en-US" b="0" dirty="0">
                <a:latin typeface="+mn-lt"/>
              </a:rPr>
              <a:t> </a:t>
            </a:r>
            <a:r>
              <a:rPr lang="en-US" b="0" dirty="0" err="1">
                <a:latin typeface="+mn-lt"/>
              </a:rPr>
              <a:t>trộn</a:t>
            </a:r>
            <a:r>
              <a:rPr lang="en-US" b="0" dirty="0">
                <a:latin typeface="+mn-lt"/>
              </a:rPr>
              <a:t> </a:t>
            </a:r>
            <a:r>
              <a:rPr lang="en-US" b="0" dirty="0" err="1">
                <a:latin typeface="+mn-lt"/>
              </a:rPr>
              <a:t>nhiễu</a:t>
            </a:r>
            <a:endParaRPr lang="en-US" b="0" dirty="0">
              <a:latin typeface="+mn-lt"/>
            </a:endParaRPr>
          </a:p>
        </p:txBody>
      </p:sp>
      <p:sp>
        <p:nvSpPr>
          <p:cNvPr id="2" name="Slide Number Placeholder 1">
            <a:extLst>
              <a:ext uri="{FF2B5EF4-FFF2-40B4-BE49-F238E27FC236}">
                <a16:creationId xmlns:a16="http://schemas.microsoft.com/office/drawing/2014/main" id="{28D23C5A-A28B-44E1-90BB-21A01996E3AA}"/>
              </a:ext>
            </a:extLst>
          </p:cNvPr>
          <p:cNvSpPr>
            <a:spLocks noGrp="1"/>
          </p:cNvSpPr>
          <p:nvPr>
            <p:ph type="sldNum" sz="quarter" idx="12"/>
          </p:nvPr>
        </p:nvSpPr>
        <p:spPr/>
        <p:txBody>
          <a:bodyPr/>
          <a:lstStyle/>
          <a:p>
            <a:fld id="{1880F96C-824F-4C37-99B8-7E149B40C9DC}" type="slidenum">
              <a:rPr lang="en-US" smtClean="0"/>
              <a:pPr/>
              <a:t>26</a:t>
            </a:fld>
            <a:endParaRPr lang="en-US"/>
          </a:p>
        </p:txBody>
      </p:sp>
      <p:pic>
        <p:nvPicPr>
          <p:cNvPr id="11" name="Picture 2">
            <a:extLst>
              <a:ext uri="{FF2B5EF4-FFF2-40B4-BE49-F238E27FC236}">
                <a16:creationId xmlns:a16="http://schemas.microsoft.com/office/drawing/2014/main" id="{D35EE1B5-648B-4E0F-A3B7-A0A0D144F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483" y="2482105"/>
            <a:ext cx="3075890" cy="20535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5CC4A34-EB10-45EE-A928-9706A5024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3483" y="4645559"/>
            <a:ext cx="3075890" cy="2053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furniture, curtain&#10;&#10;Description automatically generated">
            <a:extLst>
              <a:ext uri="{FF2B5EF4-FFF2-40B4-BE49-F238E27FC236}">
                <a16:creationId xmlns:a16="http://schemas.microsoft.com/office/drawing/2014/main" id="{C787A354-864B-4A13-AB29-22EB989C3B2C}"/>
              </a:ext>
            </a:extLst>
          </p:cNvPr>
          <p:cNvPicPr>
            <a:picLocks noChangeAspect="1"/>
          </p:cNvPicPr>
          <p:nvPr/>
        </p:nvPicPr>
        <p:blipFill rotWithShape="1">
          <a:blip r:embed="rId6">
            <a:extLst>
              <a:ext uri="{28A0092B-C50C-407E-A947-70E740481C1C}">
                <a14:useLocalDpi xmlns:a14="http://schemas.microsoft.com/office/drawing/2010/main" val="0"/>
              </a:ext>
            </a:extLst>
          </a:blip>
          <a:srcRect l="11774" t="11821" r="9599" b="10388"/>
          <a:stretch/>
        </p:blipFill>
        <p:spPr>
          <a:xfrm>
            <a:off x="2255203" y="4645559"/>
            <a:ext cx="2759401" cy="2047521"/>
          </a:xfrm>
          <a:prstGeom prst="rect">
            <a:avLst/>
          </a:prstGeom>
        </p:spPr>
      </p:pic>
      <p:pic>
        <p:nvPicPr>
          <p:cNvPr id="14" name="Picture 13" descr="A picture containing text, curtain&#10;&#10;Description automatically generated">
            <a:extLst>
              <a:ext uri="{FF2B5EF4-FFF2-40B4-BE49-F238E27FC236}">
                <a16:creationId xmlns:a16="http://schemas.microsoft.com/office/drawing/2014/main" id="{F05C0E38-5698-4EA3-BA04-821678FE8925}"/>
              </a:ext>
            </a:extLst>
          </p:cNvPr>
          <p:cNvPicPr>
            <a:picLocks noChangeAspect="1"/>
          </p:cNvPicPr>
          <p:nvPr/>
        </p:nvPicPr>
        <p:blipFill rotWithShape="1">
          <a:blip r:embed="rId7">
            <a:extLst>
              <a:ext uri="{28A0092B-C50C-407E-A947-70E740481C1C}">
                <a14:useLocalDpi xmlns:a14="http://schemas.microsoft.com/office/drawing/2010/main" val="0"/>
              </a:ext>
            </a:extLst>
          </a:blip>
          <a:srcRect l="11384" t="11390" r="9994" b="9674"/>
          <a:stretch/>
        </p:blipFill>
        <p:spPr>
          <a:xfrm>
            <a:off x="2287526" y="2482104"/>
            <a:ext cx="2727078" cy="2053506"/>
          </a:xfrm>
          <a:prstGeom prst="rect">
            <a:avLst/>
          </a:prstGeom>
        </p:spPr>
      </p:pic>
      <p:sp>
        <p:nvSpPr>
          <p:cNvPr id="16" name="TextBox 15">
            <a:extLst>
              <a:ext uri="{FF2B5EF4-FFF2-40B4-BE49-F238E27FC236}">
                <a16:creationId xmlns:a16="http://schemas.microsoft.com/office/drawing/2014/main" id="{23EF310E-2B90-46A1-9FE5-E6B5C1A1430D}"/>
              </a:ext>
            </a:extLst>
          </p:cNvPr>
          <p:cNvSpPr txBox="1"/>
          <p:nvPr/>
        </p:nvSpPr>
        <p:spPr>
          <a:xfrm>
            <a:off x="2208513" y="1910490"/>
            <a:ext cx="2863284" cy="461665"/>
          </a:xfrm>
          <a:prstGeom prst="rect">
            <a:avLst/>
          </a:prstGeom>
          <a:noFill/>
        </p:spPr>
        <p:txBody>
          <a:bodyPr wrap="none" rtlCol="0">
            <a:spAutoFit/>
          </a:bodyPr>
          <a:lstStyle/>
          <a:p>
            <a:r>
              <a:rPr lang="vi-VN" sz="2400" b="1" dirty="0"/>
              <a:t>Nhiễu tương quan</a:t>
            </a:r>
            <a:endParaRPr lang="en-US" sz="2400" b="1" dirty="0"/>
          </a:p>
        </p:txBody>
      </p:sp>
      <p:sp>
        <p:nvSpPr>
          <p:cNvPr id="17" name="TextBox 16">
            <a:extLst>
              <a:ext uri="{FF2B5EF4-FFF2-40B4-BE49-F238E27FC236}">
                <a16:creationId xmlns:a16="http://schemas.microsoft.com/office/drawing/2014/main" id="{AA3EF8C8-7377-41AC-91E4-279C5132FFA1}"/>
              </a:ext>
            </a:extLst>
          </p:cNvPr>
          <p:cNvSpPr txBox="1"/>
          <p:nvPr/>
        </p:nvSpPr>
        <p:spPr>
          <a:xfrm>
            <a:off x="6990925" y="1910489"/>
            <a:ext cx="3869970" cy="461665"/>
          </a:xfrm>
          <a:prstGeom prst="rect">
            <a:avLst/>
          </a:prstGeom>
          <a:noFill/>
        </p:spPr>
        <p:txBody>
          <a:bodyPr wrap="none" rtlCol="0">
            <a:spAutoFit/>
          </a:bodyPr>
          <a:lstStyle/>
          <a:p>
            <a:r>
              <a:rPr lang="vi-VN" sz="2400" b="1" dirty="0"/>
              <a:t>Nhiễu không tương quan</a:t>
            </a:r>
            <a:endParaRPr lang="en-US" sz="2400" b="1" dirty="0"/>
          </a:p>
        </p:txBody>
      </p:sp>
      <p:cxnSp>
        <p:nvCxnSpPr>
          <p:cNvPr id="18" name="Straight Connector 17">
            <a:extLst>
              <a:ext uri="{FF2B5EF4-FFF2-40B4-BE49-F238E27FC236}">
                <a16:creationId xmlns:a16="http://schemas.microsoft.com/office/drawing/2014/main" id="{EB8E44A0-7F3D-4AF9-84D8-F5F739EC61A7}"/>
              </a:ext>
            </a:extLst>
          </p:cNvPr>
          <p:cNvCxnSpPr>
            <a:cxnSpLocks/>
          </p:cNvCxnSpPr>
          <p:nvPr/>
        </p:nvCxnSpPr>
        <p:spPr>
          <a:xfrm>
            <a:off x="6224043" y="1910489"/>
            <a:ext cx="0" cy="47825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4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Calibri" panose="020F0502020204030204" pitchFamily="34" charset="0"/>
                <a:cs typeface="Calibri" panose="020F0502020204030204" pitchFamily="34" charset="0"/>
              </a:rPr>
              <a:t>Đánh</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giá</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chất</a:t>
            </a:r>
            <a:r>
              <a:rPr lang="en-US" b="0" dirty="0">
                <a:latin typeface="Calibri" panose="020F0502020204030204" pitchFamily="34" charset="0"/>
                <a:cs typeface="Calibri" panose="020F0502020204030204" pitchFamily="34" charset="0"/>
              </a:rPr>
              <a:t> l</a:t>
            </a:r>
            <a:r>
              <a:rPr lang="vi-VN" b="0" dirty="0">
                <a:latin typeface="Calibri" panose="020F0502020204030204" pitchFamily="34" charset="0"/>
                <a:cs typeface="Calibri" panose="020F0502020204030204" pitchFamily="34" charset="0"/>
              </a:rPr>
              <a:t>ư</a:t>
            </a:r>
            <a:r>
              <a:rPr lang="en-US" b="0" dirty="0" err="1">
                <a:latin typeface="Calibri" panose="020F0502020204030204" pitchFamily="34" charset="0"/>
                <a:cs typeface="Calibri" panose="020F0502020204030204" pitchFamily="34" charset="0"/>
              </a:rPr>
              <a:t>ợng</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âm</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thanh</a:t>
            </a:r>
            <a:endParaRPr lang="en-US" b="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EA26C38-9154-4D7B-9418-33696C30C1C1}"/>
              </a:ext>
            </a:extLst>
          </p:cNvPr>
          <p:cNvSpPr txBox="1"/>
          <p:nvPr/>
        </p:nvSpPr>
        <p:spPr>
          <a:xfrm>
            <a:off x="1255552" y="2129839"/>
            <a:ext cx="4840448" cy="4031873"/>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Khả năng thấu hiểu (intelligibility)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Đo khả năng thấu hiểu của người nghe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tần số cảm nhận (i.e tần số Mel, ...)</a:t>
            </a:r>
          </a:p>
        </p:txBody>
      </p:sp>
      <p:sp>
        <p:nvSpPr>
          <p:cNvPr id="8" name="TextBox 7">
            <a:extLst>
              <a:ext uri="{FF2B5EF4-FFF2-40B4-BE49-F238E27FC236}">
                <a16:creationId xmlns:a16="http://schemas.microsoft.com/office/drawing/2014/main" id="{FC77B414-FBA9-405A-87A8-ED9281E94B93}"/>
              </a:ext>
            </a:extLst>
          </p:cNvPr>
          <p:cNvSpPr txBox="1"/>
          <p:nvPr/>
        </p:nvSpPr>
        <p:spPr>
          <a:xfrm>
            <a:off x="6983135" y="2129839"/>
            <a:ext cx="4840448" cy="452431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Chất lượng âm thanh (perceptual quality)</a:t>
            </a:r>
          </a:p>
          <a:p>
            <a:endParaRPr lang="vi-VN" sz="32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 khi truyền đi</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Sự ảnh hưởng của nhiễu lên âm thanh (i.e tiếng rè, giật, bị mất tiếng, ...)</a:t>
            </a:r>
            <a:endParaRPr lang="en-US" sz="3200" dirty="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B9D38529-BFF2-4258-A969-1CAF71F56470}"/>
              </a:ext>
            </a:extLst>
          </p:cNvPr>
          <p:cNvCxnSpPr>
            <a:cxnSpLocks/>
          </p:cNvCxnSpPr>
          <p:nvPr/>
        </p:nvCxnSpPr>
        <p:spPr>
          <a:xfrm>
            <a:off x="6096000" y="1928674"/>
            <a:ext cx="0" cy="3977176"/>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6AEDCBC-FC5B-4F77-B89D-26A3DA9D4830}"/>
              </a:ext>
            </a:extLst>
          </p:cNvPr>
          <p:cNvSpPr>
            <a:spLocks noGrp="1"/>
          </p:cNvSpPr>
          <p:nvPr>
            <p:ph type="sldNum" sz="quarter" idx="12"/>
          </p:nvPr>
        </p:nvSpPr>
        <p:spPr/>
        <p:txBody>
          <a:bodyPr/>
          <a:lstStyle/>
          <a:p>
            <a:fld id="{1880F96C-824F-4C37-99B8-7E149B40C9DC}" type="slidenum">
              <a:rPr lang="en-US" smtClean="0"/>
              <a:pPr/>
              <a:t>27</a:t>
            </a:fld>
            <a:endParaRPr lang="en-US"/>
          </a:p>
        </p:txBody>
      </p:sp>
    </p:spTree>
    <p:extLst>
      <p:ext uri="{BB962C8B-B14F-4D97-AF65-F5344CB8AC3E}">
        <p14:creationId xmlns:p14="http://schemas.microsoft.com/office/powerpoint/2010/main" val="339143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Tần số Mel – Mel filters</a:t>
            </a:r>
            <a:r>
              <a:rPr lang="en-US" b="0" dirty="0">
                <a:latin typeface="Calibri" panose="020F0502020204030204" pitchFamily="34" charset="0"/>
                <a:cs typeface="Calibri" panose="020F0502020204030204" pitchFamily="34" charset="0"/>
              </a:rPr>
              <a:t> bank [</a:t>
            </a:r>
            <a:r>
              <a:rPr lang="vi-VN" b="0" dirty="0">
                <a:latin typeface="Calibri" panose="020F0502020204030204" pitchFamily="34" charset="0"/>
                <a:cs typeface="Calibri" panose="020F0502020204030204" pitchFamily="34" charset="0"/>
              </a:rPr>
              <a:t>3</a:t>
            </a:r>
            <a:r>
              <a:rPr lang="en-US" b="0" dirty="0">
                <a:latin typeface="Calibri" panose="020F0502020204030204" pitchFamily="34" charset="0"/>
                <a:cs typeface="Calibri" panose="020F0502020204030204" pitchFamily="34" charset="0"/>
              </a:rPr>
              <a:t>]</a:t>
            </a:r>
          </a:p>
        </p:txBody>
      </p:sp>
      <p:pic>
        <p:nvPicPr>
          <p:cNvPr id="3" name="Picture 2" descr="Chart&#10;&#10;Description automatically generated">
            <a:extLst>
              <a:ext uri="{FF2B5EF4-FFF2-40B4-BE49-F238E27FC236}">
                <a16:creationId xmlns:a16="http://schemas.microsoft.com/office/drawing/2014/main" id="{9C9B0B3D-8E5E-46A8-9D23-6445D90E7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4675813"/>
            <a:ext cx="6612294" cy="1876745"/>
          </a:xfrm>
          <a:prstGeom prst="rect">
            <a:avLst/>
          </a:prstGeom>
        </p:spPr>
      </p:pic>
      <p:pic>
        <p:nvPicPr>
          <p:cNvPr id="5" name="Picture 4" descr="A picture containing text, water&#10;&#10;Description automatically generated">
            <a:extLst>
              <a:ext uri="{FF2B5EF4-FFF2-40B4-BE49-F238E27FC236}">
                <a16:creationId xmlns:a16="http://schemas.microsoft.com/office/drawing/2014/main" id="{34DC3B8C-1A6D-44FE-8D8E-C38339070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355" y="1538417"/>
            <a:ext cx="6612294" cy="3137396"/>
          </a:xfrm>
          <a:prstGeom prst="rect">
            <a:avLst/>
          </a:prstGeom>
        </p:spPr>
      </p:pic>
      <p:pic>
        <p:nvPicPr>
          <p:cNvPr id="8" name="Picture 7" descr="Diagram&#10;&#10;Description automatically generated">
            <a:extLst>
              <a:ext uri="{FF2B5EF4-FFF2-40B4-BE49-F238E27FC236}">
                <a16:creationId xmlns:a16="http://schemas.microsoft.com/office/drawing/2014/main" id="{784C15C3-50D0-423E-8EC7-C8786EC46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35" y="2464153"/>
            <a:ext cx="3339525" cy="2854295"/>
          </a:xfrm>
          <a:prstGeom prst="rect">
            <a:avLst/>
          </a:prstGeom>
        </p:spPr>
      </p:pic>
      <p:sp>
        <p:nvSpPr>
          <p:cNvPr id="9" name="Arrow: Right 8">
            <a:extLst>
              <a:ext uri="{FF2B5EF4-FFF2-40B4-BE49-F238E27FC236}">
                <a16:creationId xmlns:a16="http://schemas.microsoft.com/office/drawing/2014/main" id="{E73EEDC2-D502-4903-9A3F-85CC54BD2E30}"/>
              </a:ext>
            </a:extLst>
          </p:cNvPr>
          <p:cNvSpPr/>
          <p:nvPr/>
        </p:nvSpPr>
        <p:spPr>
          <a:xfrm>
            <a:off x="3862873" y="3541403"/>
            <a:ext cx="634482" cy="69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898357-9974-4192-9FB3-EF0D2C48E5EB}"/>
              </a:ext>
            </a:extLst>
          </p:cNvPr>
          <p:cNvSpPr>
            <a:spLocks noGrp="1"/>
          </p:cNvSpPr>
          <p:nvPr>
            <p:ph type="sldNum" sz="quarter" idx="12"/>
          </p:nvPr>
        </p:nvSpPr>
        <p:spPr/>
        <p:txBody>
          <a:bodyPr/>
          <a:lstStyle/>
          <a:p>
            <a:fld id="{1880F96C-824F-4C37-99B8-7E149B40C9DC}" type="slidenum">
              <a:rPr lang="en-US" smtClean="0"/>
              <a:pPr/>
              <a:t>28</a:t>
            </a:fld>
            <a:endParaRPr lang="en-US"/>
          </a:p>
        </p:txBody>
      </p:sp>
      <p:sp>
        <p:nvSpPr>
          <p:cNvPr id="10" name="TextBox 9">
            <a:extLst>
              <a:ext uri="{FF2B5EF4-FFF2-40B4-BE49-F238E27FC236}">
                <a16:creationId xmlns:a16="http://schemas.microsoft.com/office/drawing/2014/main" id="{0D7EB09D-53C1-42EB-B73A-E73D09639A9D}"/>
              </a:ext>
            </a:extLst>
          </p:cNvPr>
          <p:cNvSpPr txBox="1"/>
          <p:nvPr/>
        </p:nvSpPr>
        <p:spPr>
          <a:xfrm>
            <a:off x="1039966" y="5858572"/>
            <a:ext cx="3339525" cy="830997"/>
          </a:xfrm>
          <a:prstGeom prst="rect">
            <a:avLst/>
          </a:prstGeom>
          <a:noFill/>
        </p:spPr>
        <p:txBody>
          <a:bodyPr wrap="square" rtlCol="0">
            <a:spAutoFit/>
          </a:bodyPr>
          <a:lstStyle/>
          <a:p>
            <a:r>
              <a:rPr lang="vi-VN" sz="1600" dirty="0"/>
              <a:t>[3]</a:t>
            </a:r>
            <a:r>
              <a:rPr lang="en-US" sz="1600" i="1" dirty="0"/>
              <a:t> </a:t>
            </a:r>
            <a:r>
              <a:rPr lang="en-US" sz="1600" b="0" i="1" dirty="0">
                <a:solidFill>
                  <a:srgbClr val="222222"/>
                </a:solidFill>
                <a:effectLst/>
                <a:latin typeface="Arial" panose="020B0604020202020204" pitchFamily="34" charset="0"/>
              </a:rPr>
              <a:t>Smyth, T. (2020). Music 175: Psychoacoustics Spring 2020. Music Journal, 3(2), 45-52.</a:t>
            </a:r>
            <a:endParaRPr lang="en-US" sz="1600" i="1" dirty="0"/>
          </a:p>
        </p:txBody>
      </p:sp>
      <p:cxnSp>
        <p:nvCxnSpPr>
          <p:cNvPr id="11" name="Straight Connector 10">
            <a:extLst>
              <a:ext uri="{FF2B5EF4-FFF2-40B4-BE49-F238E27FC236}">
                <a16:creationId xmlns:a16="http://schemas.microsoft.com/office/drawing/2014/main" id="{CA39D415-35B5-4E81-A307-5E5119D802CC}"/>
              </a:ext>
            </a:extLst>
          </p:cNvPr>
          <p:cNvCxnSpPr>
            <a:cxnSpLocks/>
          </p:cNvCxnSpPr>
          <p:nvPr/>
        </p:nvCxnSpPr>
        <p:spPr>
          <a:xfrm>
            <a:off x="838200" y="5755426"/>
            <a:ext cx="35412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934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1049000" cy="1325563"/>
          </a:xfrm>
        </p:spPr>
        <p:txBody>
          <a:bodyPr/>
          <a:lstStyle/>
          <a:p>
            <a:r>
              <a:rPr lang="vi-VN" b="0" dirty="0">
                <a:latin typeface="Calibri" panose="020F0502020204030204" pitchFamily="34" charset="0"/>
                <a:cs typeface="Calibri" panose="020F0502020204030204" pitchFamily="34" charset="0"/>
              </a:rPr>
              <a:t>Short-time Objective Intelligibility Measure</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4</a:t>
            </a:r>
            <a:r>
              <a:rPr lang="en-US" b="0" dirty="0">
                <a:latin typeface="Calibri" panose="020F0502020204030204" pitchFamily="34" charset="0"/>
                <a:cs typeface="Calibri" panose="020F0502020204030204" pitchFamily="34" charset="0"/>
              </a:rPr>
              <a:t>]</a:t>
            </a: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838200" y="1717102"/>
            <a:ext cx="2764221" cy="205577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7ED02072-DB7C-4702-AB50-30068E0140DD}"/>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838200" y="4575915"/>
            <a:ext cx="2764222" cy="2069247"/>
          </a:xfrm>
          <a:prstGeom prst="rect">
            <a:avLst/>
          </a:prstGeom>
        </p:spPr>
      </p:pic>
      <p:sp>
        <p:nvSpPr>
          <p:cNvPr id="5" name="Rectangle 4">
            <a:extLst>
              <a:ext uri="{FF2B5EF4-FFF2-40B4-BE49-F238E27FC236}">
                <a16:creationId xmlns:a16="http://schemas.microsoft.com/office/drawing/2014/main" id="{C6ADF535-0EA1-4815-9E62-93A5FD075BBC}"/>
              </a:ext>
            </a:extLst>
          </p:cNvPr>
          <p:cNvSpPr/>
          <p:nvPr/>
        </p:nvSpPr>
        <p:spPr>
          <a:xfrm>
            <a:off x="4593021" y="3429000"/>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Chuyển sang tần số nghe (tần số Mel, ...)</a:t>
            </a:r>
            <a:endParaRPr lang="en-US" dirty="0"/>
          </a:p>
        </p:txBody>
      </p:sp>
      <p:sp>
        <p:nvSpPr>
          <p:cNvPr id="8" name="Rectangle 7">
            <a:extLst>
              <a:ext uri="{FF2B5EF4-FFF2-40B4-BE49-F238E27FC236}">
                <a16:creationId xmlns:a16="http://schemas.microsoft.com/office/drawing/2014/main" id="{3709A68D-3CE2-4646-90D7-99ABCF7DD00C}"/>
              </a:ext>
            </a:extLst>
          </p:cNvPr>
          <p:cNvSpPr/>
          <p:nvPr/>
        </p:nvSpPr>
        <p:spPr>
          <a:xfrm>
            <a:off x="8153399" y="3428999"/>
            <a:ext cx="2417379"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Hệ số tương quan Pearson</a:t>
            </a:r>
            <a:endParaRPr lang="en-US" dirty="0"/>
          </a:p>
        </p:txBody>
      </p:sp>
      <p:sp>
        <p:nvSpPr>
          <p:cNvPr id="11" name="Arrow: Right 10">
            <a:extLst>
              <a:ext uri="{FF2B5EF4-FFF2-40B4-BE49-F238E27FC236}">
                <a16:creationId xmlns:a16="http://schemas.microsoft.com/office/drawing/2014/main" id="{57E66547-DE45-480C-86B0-22CDADF83625}"/>
              </a:ext>
            </a:extLst>
          </p:cNvPr>
          <p:cNvSpPr/>
          <p:nvPr/>
        </p:nvSpPr>
        <p:spPr>
          <a:xfrm>
            <a:off x="7199586" y="3867807"/>
            <a:ext cx="830317" cy="45194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37C9DA-8BF8-467E-8E4D-559AF0A0B497}"/>
              </a:ext>
            </a:extLst>
          </p:cNvPr>
          <p:cNvSpPr>
            <a:spLocks noGrp="1"/>
          </p:cNvSpPr>
          <p:nvPr>
            <p:ph type="sldNum" sz="quarter" idx="12"/>
          </p:nvPr>
        </p:nvSpPr>
        <p:spPr/>
        <p:txBody>
          <a:bodyPr/>
          <a:lstStyle/>
          <a:p>
            <a:fld id="{1880F96C-824F-4C37-99B8-7E149B40C9DC}" type="slidenum">
              <a:rPr lang="en-US" smtClean="0"/>
              <a:pPr/>
              <a:t>29</a:t>
            </a:fld>
            <a:endParaRPr lang="en-US"/>
          </a:p>
        </p:txBody>
      </p:sp>
      <p:sp>
        <p:nvSpPr>
          <p:cNvPr id="12" name="TextBox 11">
            <a:extLst>
              <a:ext uri="{FF2B5EF4-FFF2-40B4-BE49-F238E27FC236}">
                <a16:creationId xmlns:a16="http://schemas.microsoft.com/office/drawing/2014/main" id="{C99C959C-ED3C-4143-B44C-F3C6A3D511DC}"/>
              </a:ext>
            </a:extLst>
          </p:cNvPr>
          <p:cNvSpPr txBox="1"/>
          <p:nvPr/>
        </p:nvSpPr>
        <p:spPr>
          <a:xfrm>
            <a:off x="3860061" y="5780782"/>
            <a:ext cx="6986615" cy="1077218"/>
          </a:xfrm>
          <a:prstGeom prst="rect">
            <a:avLst/>
          </a:prstGeom>
          <a:noFill/>
        </p:spPr>
        <p:txBody>
          <a:bodyPr wrap="square" rtlCol="0">
            <a:spAutoFit/>
          </a:bodyPr>
          <a:lstStyle/>
          <a:p>
            <a:r>
              <a:rPr lang="vi-VN" sz="1600" dirty="0">
                <a:solidFill>
                  <a:srgbClr val="222222"/>
                </a:solidFill>
                <a:latin typeface="Arial" panose="020B0604020202020204" pitchFamily="34" charset="0"/>
              </a:rPr>
              <a:t>[4] </a:t>
            </a:r>
            <a:r>
              <a:rPr lang="en-US" sz="1600" b="0" i="1" dirty="0">
                <a:solidFill>
                  <a:srgbClr val="222222"/>
                </a:solidFill>
                <a:effectLst/>
                <a:latin typeface="Arial" panose="020B0604020202020204" pitchFamily="34" charset="0"/>
              </a:rPr>
              <a:t>Taal, C. H., Hendriks, R. C., </a:t>
            </a:r>
            <a:r>
              <a:rPr lang="en-US" sz="1600" b="0" i="1" dirty="0" err="1">
                <a:solidFill>
                  <a:srgbClr val="222222"/>
                </a:solidFill>
                <a:effectLst/>
                <a:latin typeface="Arial" panose="020B0604020202020204" pitchFamily="34" charset="0"/>
              </a:rPr>
              <a:t>Heusdens</a:t>
            </a:r>
            <a:r>
              <a:rPr lang="en-US" sz="1600" b="0" i="1" dirty="0">
                <a:solidFill>
                  <a:srgbClr val="222222"/>
                </a:solidFill>
                <a:effectLst/>
                <a:latin typeface="Arial" panose="020B0604020202020204" pitchFamily="34" charset="0"/>
              </a:rPr>
              <a:t>, R., &amp; Jensen, J. (2010, March). A short-time objective intelligibility measure for time-frequency weighted noisy speech. In 2010 IEEE international conference on acoustics, speech and signal processing (pp. 4214-4217). IEEE.</a:t>
            </a:r>
            <a:endParaRPr lang="en-US" sz="1600" i="1" dirty="0"/>
          </a:p>
        </p:txBody>
      </p:sp>
      <p:cxnSp>
        <p:nvCxnSpPr>
          <p:cNvPr id="13" name="Straight Connector 12">
            <a:extLst>
              <a:ext uri="{FF2B5EF4-FFF2-40B4-BE49-F238E27FC236}">
                <a16:creationId xmlns:a16="http://schemas.microsoft.com/office/drawing/2014/main" id="{3EB9BA55-D26C-4C8B-9B7B-52F4568096E2}"/>
              </a:ext>
            </a:extLst>
          </p:cNvPr>
          <p:cNvCxnSpPr>
            <a:cxnSpLocks/>
          </p:cNvCxnSpPr>
          <p:nvPr/>
        </p:nvCxnSpPr>
        <p:spPr>
          <a:xfrm>
            <a:off x="3658295" y="5677636"/>
            <a:ext cx="5559277" cy="0"/>
          </a:xfrm>
          <a:prstGeom prst="line">
            <a:avLst/>
          </a:prstGeom>
        </p:spPr>
        <p:style>
          <a:lnRef idx="1">
            <a:schemeClr val="dk1"/>
          </a:lnRef>
          <a:fillRef idx="0">
            <a:schemeClr val="dk1"/>
          </a:fillRef>
          <a:effectRef idx="0">
            <a:schemeClr val="dk1"/>
          </a:effectRef>
          <a:fontRef idx="minor">
            <a:schemeClr val="tx1"/>
          </a:fontRef>
        </p:style>
      </p:cxnSp>
      <p:sp>
        <p:nvSpPr>
          <p:cNvPr id="16" name="Arrow: Down 15">
            <a:extLst>
              <a:ext uri="{FF2B5EF4-FFF2-40B4-BE49-F238E27FC236}">
                <a16:creationId xmlns:a16="http://schemas.microsoft.com/office/drawing/2014/main" id="{557D0778-AE4E-4325-8C08-3F06B50F59F6}"/>
              </a:ext>
            </a:extLst>
          </p:cNvPr>
          <p:cNvSpPr/>
          <p:nvPr/>
        </p:nvSpPr>
        <p:spPr>
          <a:xfrm rot="14403061">
            <a:off x="3888784" y="4497319"/>
            <a:ext cx="454799" cy="60049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670D7744-8C67-4831-AFD7-ACE9A0525121}"/>
              </a:ext>
            </a:extLst>
          </p:cNvPr>
          <p:cNvSpPr/>
          <p:nvPr/>
        </p:nvSpPr>
        <p:spPr>
          <a:xfrm rot="18345625">
            <a:off x="3855800" y="3127414"/>
            <a:ext cx="454799" cy="6031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2363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 </a:t>
            </a:r>
            <a:r>
              <a:rPr lang="vi-VN" dirty="0">
                <a:latin typeface="Calibri Light" panose="020F0302020204030204" pitchFamily="34" charset="0"/>
                <a:cs typeface="Calibri Light" panose="020F0302020204030204" pitchFamily="34" charset="0"/>
              </a:rPr>
              <a:t>Đặt vấn đề</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88B46780-6124-4ACB-B33B-3B620CB56CDB}"/>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3</a:t>
            </a:fld>
            <a:endParaRPr lang="en-US"/>
          </a:p>
        </p:txBody>
      </p:sp>
    </p:spTree>
    <p:extLst>
      <p:ext uri="{BB962C8B-B14F-4D97-AF65-F5344CB8AC3E}">
        <p14:creationId xmlns:p14="http://schemas.microsoft.com/office/powerpoint/2010/main" val="2177381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Chuyển tần số thường sang tần số nghe</a:t>
            </a:r>
            <a:endParaRPr lang="en-US" b="0" dirty="0">
              <a:latin typeface="Calibri" panose="020F0502020204030204" pitchFamily="34" charset="0"/>
              <a:cs typeface="Calibri" panose="020F0502020204030204" pitchFamily="34" charset="0"/>
            </a:endParaRP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1164021" y="2152175"/>
            <a:ext cx="5026572" cy="3738296"/>
          </a:xfrm>
          <a:prstGeom prst="rect">
            <a:avLst/>
          </a:prstGeom>
        </p:spPr>
      </p:pic>
      <p:pic>
        <p:nvPicPr>
          <p:cNvPr id="13" name="Picture 12" descr="A picture containing text, furniture, curtain&#10;&#10;Description automatically generated">
            <a:extLst>
              <a:ext uri="{FF2B5EF4-FFF2-40B4-BE49-F238E27FC236}">
                <a16:creationId xmlns:a16="http://schemas.microsoft.com/office/drawing/2014/main" id="{93FAFDF5-0415-44B6-AD88-79DC1AC8DBE9}"/>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7019491" y="2152175"/>
            <a:ext cx="4993834" cy="3738295"/>
          </a:xfrm>
          <a:prstGeom prst="rect">
            <a:avLst/>
          </a:prstGeom>
        </p:spPr>
      </p:pic>
      <p:pic>
        <p:nvPicPr>
          <p:cNvPr id="12" name="Picture 11" descr="Chart&#10;&#10;Description automatically generated">
            <a:extLst>
              <a:ext uri="{FF2B5EF4-FFF2-40B4-BE49-F238E27FC236}">
                <a16:creationId xmlns:a16="http://schemas.microsoft.com/office/drawing/2014/main" id="{62C619FB-1E65-41EE-B97B-77DE4CC8B37A}"/>
              </a:ext>
            </a:extLst>
          </p:cNvPr>
          <p:cNvPicPr>
            <a:picLocks noChangeAspect="1"/>
          </p:cNvPicPr>
          <p:nvPr/>
        </p:nvPicPr>
        <p:blipFill rotWithShape="1">
          <a:blip r:embed="rId6">
            <a:extLst>
              <a:ext uri="{28A0092B-C50C-407E-A947-70E740481C1C}">
                <a14:useLocalDpi xmlns:a14="http://schemas.microsoft.com/office/drawing/2010/main" val="0"/>
              </a:ext>
            </a:extLst>
          </a:blip>
          <a:srcRect l="7080" b="19645"/>
          <a:stretch/>
        </p:blipFill>
        <p:spPr>
          <a:xfrm rot="16200000">
            <a:off x="-1245280" y="3518137"/>
            <a:ext cx="3809610" cy="935056"/>
          </a:xfrm>
          <a:prstGeom prst="rect">
            <a:avLst/>
          </a:prstGeom>
        </p:spPr>
      </p:pic>
      <p:sp>
        <p:nvSpPr>
          <p:cNvPr id="2" name="Arrow: Right 1">
            <a:extLst>
              <a:ext uri="{FF2B5EF4-FFF2-40B4-BE49-F238E27FC236}">
                <a16:creationId xmlns:a16="http://schemas.microsoft.com/office/drawing/2014/main" id="{0EDB3D41-B843-4401-98E1-555FEA5B0B92}"/>
              </a:ext>
            </a:extLst>
          </p:cNvPr>
          <p:cNvSpPr/>
          <p:nvPr/>
        </p:nvSpPr>
        <p:spPr>
          <a:xfrm>
            <a:off x="6279931" y="3616674"/>
            <a:ext cx="650221" cy="80929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E5D71B-1F5E-42D3-BC71-A3AD2BAD6EC4}"/>
              </a:ext>
            </a:extLst>
          </p:cNvPr>
          <p:cNvSpPr>
            <a:spLocks noGrp="1"/>
          </p:cNvSpPr>
          <p:nvPr>
            <p:ph type="sldNum" sz="quarter" idx="12"/>
          </p:nvPr>
        </p:nvSpPr>
        <p:spPr/>
        <p:txBody>
          <a:bodyPr/>
          <a:lstStyle/>
          <a:p>
            <a:fld id="{1880F96C-824F-4C37-99B8-7E149B40C9DC}" type="slidenum">
              <a:rPr lang="en-US" smtClean="0"/>
              <a:pPr/>
              <a:t>30</a:t>
            </a:fld>
            <a:endParaRPr lang="en-US"/>
          </a:p>
        </p:txBody>
      </p:sp>
      <p:sp>
        <p:nvSpPr>
          <p:cNvPr id="8" name="TextBox 7">
            <a:extLst>
              <a:ext uri="{FF2B5EF4-FFF2-40B4-BE49-F238E27FC236}">
                <a16:creationId xmlns:a16="http://schemas.microsoft.com/office/drawing/2014/main" id="{396D0DB0-F643-4BAD-AC10-D27139236443}"/>
              </a:ext>
            </a:extLst>
          </p:cNvPr>
          <p:cNvSpPr txBox="1"/>
          <p:nvPr/>
        </p:nvSpPr>
        <p:spPr>
          <a:xfrm>
            <a:off x="7682352" y="5930178"/>
            <a:ext cx="3668112" cy="400110"/>
          </a:xfrm>
          <a:prstGeom prst="rect">
            <a:avLst/>
          </a:prstGeom>
          <a:noFill/>
        </p:spPr>
        <p:txBody>
          <a:bodyPr wrap="square" rtlCol="0">
            <a:spAutoFit/>
          </a:bodyPr>
          <a:lstStyle/>
          <a:p>
            <a:pPr algn="ctr"/>
            <a:r>
              <a:rPr lang="vi-VN" sz="2000" dirty="0"/>
              <a:t>Spectrogram ở tần số Mel</a:t>
            </a:r>
            <a:endParaRPr lang="en-US" sz="2000" dirty="0"/>
          </a:p>
        </p:txBody>
      </p:sp>
      <p:sp>
        <p:nvSpPr>
          <p:cNvPr id="9" name="TextBox 8">
            <a:extLst>
              <a:ext uri="{FF2B5EF4-FFF2-40B4-BE49-F238E27FC236}">
                <a16:creationId xmlns:a16="http://schemas.microsoft.com/office/drawing/2014/main" id="{7307B21B-69D7-4509-B16D-17588B18B446}"/>
              </a:ext>
            </a:extLst>
          </p:cNvPr>
          <p:cNvSpPr txBox="1"/>
          <p:nvPr/>
        </p:nvSpPr>
        <p:spPr>
          <a:xfrm>
            <a:off x="1843251" y="5930178"/>
            <a:ext cx="3668112" cy="400110"/>
          </a:xfrm>
          <a:prstGeom prst="rect">
            <a:avLst/>
          </a:prstGeom>
          <a:noFill/>
        </p:spPr>
        <p:txBody>
          <a:bodyPr wrap="square" rtlCol="0">
            <a:spAutoFit/>
          </a:bodyPr>
          <a:lstStyle/>
          <a:p>
            <a:pPr algn="ctr"/>
            <a:r>
              <a:rPr lang="vi-VN" sz="2000" dirty="0"/>
              <a:t>Spectrogram ở tần số Hz</a:t>
            </a:r>
            <a:endParaRPr lang="en-US" sz="2000" dirty="0"/>
          </a:p>
        </p:txBody>
      </p:sp>
    </p:spTree>
    <p:extLst>
      <p:ext uri="{BB962C8B-B14F-4D97-AF65-F5344CB8AC3E}">
        <p14:creationId xmlns:p14="http://schemas.microsoft.com/office/powerpoint/2010/main" val="341535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Hệ số tương quan </a:t>
            </a:r>
            <a:r>
              <a:rPr lang="en-US" b="0" dirty="0">
                <a:latin typeface="Calibri" panose="020F0502020204030204" pitchFamily="34" charset="0"/>
                <a:cs typeface="Calibri" panose="020F0502020204030204" pitchFamily="34" charset="0"/>
              </a:rPr>
              <a:t>Pearson</a:t>
            </a:r>
          </a:p>
        </p:txBody>
      </p:sp>
      <p:pic>
        <p:nvPicPr>
          <p:cNvPr id="7" name="Picture 6" descr="A picture containing text, furniture, curtain&#10;&#10;Description automatically generated">
            <a:extLst>
              <a:ext uri="{FF2B5EF4-FFF2-40B4-BE49-F238E27FC236}">
                <a16:creationId xmlns:a16="http://schemas.microsoft.com/office/drawing/2014/main" id="{DD125658-007A-4AC8-8579-3018B3B7EA5D}"/>
              </a:ext>
            </a:extLst>
          </p:cNvPr>
          <p:cNvPicPr>
            <a:picLocks noChangeAspect="1"/>
          </p:cNvPicPr>
          <p:nvPr/>
        </p:nvPicPr>
        <p:blipFill rotWithShape="1">
          <a:blip r:embed="rId4">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95699E68-61C9-4B17-B0E7-597E8F138711}"/>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A39602-86D1-42C9-B831-564EF80705DA}"/>
                  </a:ext>
                </a:extLst>
              </p:cNvPr>
              <p:cNvSpPr txBox="1"/>
              <p:nvPr/>
            </p:nvSpPr>
            <p:spPr>
              <a:xfrm>
                <a:off x="1" y="2492100"/>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p:sp>
            <p:nvSpPr>
              <p:cNvPr id="8" name="TextBox 7">
                <a:extLst>
                  <a:ext uri="{FF2B5EF4-FFF2-40B4-BE49-F238E27FC236}">
                    <a16:creationId xmlns:a16="http://schemas.microsoft.com/office/drawing/2014/main" id="{CDA39602-86D1-42C9-B831-564EF80705DA}"/>
                  </a:ext>
                </a:extLst>
              </p:cNvPr>
              <p:cNvSpPr txBox="1">
                <a:spLocks noRot="1" noChangeAspect="1" noMove="1" noResize="1" noEditPoints="1" noAdjustHandles="1" noChangeArrowheads="1" noChangeShapeType="1" noTextEdit="1"/>
              </p:cNvSpPr>
              <p:nvPr/>
            </p:nvSpPr>
            <p:spPr>
              <a:xfrm>
                <a:off x="1" y="2492100"/>
                <a:ext cx="713284" cy="523220"/>
              </a:xfrm>
              <a:prstGeom prst="rect">
                <a:avLst/>
              </a:prstGeom>
              <a:blipFill>
                <a:blip r:embed="rId6"/>
                <a:stretch>
                  <a:fillRect r="-470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36D6411-C676-49D6-A069-96A06CA8F5D0}"/>
                  </a:ext>
                </a:extLst>
              </p:cNvPr>
              <p:cNvSpPr txBox="1"/>
              <p:nvPr/>
            </p:nvSpPr>
            <p:spPr>
              <a:xfrm>
                <a:off x="1" y="5327049"/>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p:sp>
            <p:nvSpPr>
              <p:cNvPr id="11" name="TextBox 10">
                <a:extLst>
                  <a:ext uri="{FF2B5EF4-FFF2-40B4-BE49-F238E27FC236}">
                    <a16:creationId xmlns:a16="http://schemas.microsoft.com/office/drawing/2014/main" id="{B36D6411-C676-49D6-A069-96A06CA8F5D0}"/>
                  </a:ext>
                </a:extLst>
              </p:cNvPr>
              <p:cNvSpPr txBox="1">
                <a:spLocks noRot="1" noChangeAspect="1" noMove="1" noResize="1" noEditPoints="1" noAdjustHandles="1" noChangeArrowheads="1" noChangeShapeType="1" noTextEdit="1"/>
              </p:cNvSpPr>
              <p:nvPr/>
            </p:nvSpPr>
            <p:spPr>
              <a:xfrm>
                <a:off x="1" y="5327049"/>
                <a:ext cx="713284" cy="523220"/>
              </a:xfrm>
              <a:prstGeom prst="rect">
                <a:avLst/>
              </a:prstGeom>
              <a:blipFill>
                <a:blip r:embed="rId7"/>
                <a:stretch>
                  <a:fillRect r="-495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119201-8A78-462C-9E37-918C2E06EE4C}"/>
                  </a:ext>
                </a:extLst>
              </p:cNvPr>
              <p:cNvSpPr/>
              <p:nvPr/>
            </p:nvSpPr>
            <p:spPr>
              <a:xfrm>
                <a:off x="4183118" y="3295497"/>
                <a:ext cx="5472936"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e>
                              </m:d>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e>
                              </m:d>
                            </m:e>
                            <m:sub>
                              <m:r>
                                <a:rPr lang="en-US" sz="2800" b="0" i="1" smtClean="0">
                                  <a:latin typeface="Cambria Math" panose="02040503050406030204" pitchFamily="18" charset="0"/>
                                </a:rPr>
                                <m:t>2</m:t>
                              </m:r>
                            </m:sub>
                          </m:sSub>
                        </m:den>
                      </m:f>
                    </m:oMath>
                  </m:oMathPara>
                </a14:m>
                <a:endParaRPr lang="en-US" sz="2800" dirty="0"/>
              </a:p>
            </p:txBody>
          </p:sp>
        </mc:Choice>
        <mc:Fallback>
          <p:sp>
            <p:nvSpPr>
              <p:cNvPr id="9" name="Rectangle 8">
                <a:extLst>
                  <a:ext uri="{FF2B5EF4-FFF2-40B4-BE49-F238E27FC236}">
                    <a16:creationId xmlns:a16="http://schemas.microsoft.com/office/drawing/2014/main" id="{F5119201-8A78-462C-9E37-918C2E06EE4C}"/>
                  </a:ext>
                </a:extLst>
              </p:cNvPr>
              <p:cNvSpPr>
                <a:spLocks noRot="1" noChangeAspect="1" noMove="1" noResize="1" noEditPoints="1" noAdjustHandles="1" noChangeArrowheads="1" noChangeShapeType="1" noTextEdit="1"/>
              </p:cNvSpPr>
              <p:nvPr/>
            </p:nvSpPr>
            <p:spPr>
              <a:xfrm>
                <a:off x="4183118" y="3295497"/>
                <a:ext cx="5472936" cy="1600574"/>
              </a:xfrm>
              <a:prstGeom prst="rect">
                <a:avLst/>
              </a:prstGeom>
              <a:blipFill>
                <a:blip r:embed="rId8"/>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3A0404F-7466-4B83-8255-95172A10B3B5}"/>
              </a:ext>
            </a:extLst>
          </p:cNvPr>
          <p:cNvSpPr/>
          <p:nvPr/>
        </p:nvSpPr>
        <p:spPr>
          <a:xfrm>
            <a:off x="10845623" y="3295497"/>
            <a:ext cx="1209743"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STOI</a:t>
            </a:r>
          </a:p>
        </p:txBody>
      </p:sp>
      <p:sp>
        <p:nvSpPr>
          <p:cNvPr id="15" name="Arrow: Down 14">
            <a:extLst>
              <a:ext uri="{FF2B5EF4-FFF2-40B4-BE49-F238E27FC236}">
                <a16:creationId xmlns:a16="http://schemas.microsoft.com/office/drawing/2014/main" id="{0D74B33A-3886-4BDD-81BB-8AB4788F0C56}"/>
              </a:ext>
            </a:extLst>
          </p:cNvPr>
          <p:cNvSpPr/>
          <p:nvPr/>
        </p:nvSpPr>
        <p:spPr>
          <a:xfrm rot="18578269">
            <a:off x="3603228" y="3602542"/>
            <a:ext cx="294290" cy="54439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FBFFA970-C242-4890-8D28-AEBFC7951F89}"/>
              </a:ext>
            </a:extLst>
          </p:cNvPr>
          <p:cNvSpPr/>
          <p:nvPr/>
        </p:nvSpPr>
        <p:spPr>
          <a:xfrm rot="13778861">
            <a:off x="3582421" y="4169536"/>
            <a:ext cx="294290" cy="59173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E90ED6CF-4889-4F43-BBE1-A377BA90E8E5}"/>
              </a:ext>
            </a:extLst>
          </p:cNvPr>
          <p:cNvSpPr/>
          <p:nvPr/>
        </p:nvSpPr>
        <p:spPr>
          <a:xfrm>
            <a:off x="9831902" y="3865807"/>
            <a:ext cx="830317" cy="45194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31</a:t>
            </a:fld>
            <a:endParaRPr lang="en-US" dirty="0"/>
          </a:p>
        </p:txBody>
      </p:sp>
    </p:spTree>
    <p:extLst>
      <p:ext uri="{BB962C8B-B14F-4D97-AF65-F5344CB8AC3E}">
        <p14:creationId xmlns:p14="http://schemas.microsoft.com/office/powerpoint/2010/main" val="1255023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Perceptual Evaluation of Speech Quality</a:t>
            </a:r>
            <a:r>
              <a:rPr lang="en-US" b="0" dirty="0">
                <a:latin typeface="Calibri" panose="020F0502020204030204" pitchFamily="34" charset="0"/>
                <a:cs typeface="Calibri" panose="020F0502020204030204" pitchFamily="34" charset="0"/>
              </a:rPr>
              <a:t> [</a:t>
            </a:r>
            <a:r>
              <a:rPr lang="vi-VN" b="0" dirty="0">
                <a:latin typeface="Calibri" panose="020F0502020204030204" pitchFamily="34" charset="0"/>
                <a:cs typeface="Calibri" panose="020F0502020204030204" pitchFamily="34" charset="0"/>
              </a:rPr>
              <a:t>5</a:t>
            </a:r>
            <a:r>
              <a:rPr lang="en-US" b="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F33B6F42-5962-472C-B59E-DC4F6BE2A353}"/>
              </a:ext>
            </a:extLst>
          </p:cNvPr>
          <p:cNvPicPr>
            <a:picLocks noChangeAspect="1"/>
          </p:cNvPicPr>
          <p:nvPr/>
        </p:nvPicPr>
        <p:blipFill rotWithShape="1">
          <a:blip r:embed="rId4">
            <a:extLst>
              <a:ext uri="{28A0092B-C50C-407E-A947-70E740481C1C}">
                <a14:useLocalDpi xmlns:a14="http://schemas.microsoft.com/office/drawing/2010/main" val="0"/>
              </a:ext>
            </a:extLst>
          </a:blip>
          <a:srcRect l="321" r="321"/>
          <a:stretch/>
        </p:blipFill>
        <p:spPr>
          <a:xfrm>
            <a:off x="7630014" y="2549821"/>
            <a:ext cx="4032804" cy="3020521"/>
          </a:xfrm>
          <a:prstGeom prst="rect">
            <a:avLst/>
          </a:prstGeom>
        </p:spPr>
      </p:pic>
      <p:pic>
        <p:nvPicPr>
          <p:cNvPr id="14" name="Picture 13">
            <a:extLst>
              <a:ext uri="{FF2B5EF4-FFF2-40B4-BE49-F238E27FC236}">
                <a16:creationId xmlns:a16="http://schemas.microsoft.com/office/drawing/2014/main" id="{68F779E0-7FE4-4E24-840F-9622B0BB0032}"/>
              </a:ext>
            </a:extLst>
          </p:cNvPr>
          <p:cNvPicPr>
            <a:picLocks noChangeAspect="1"/>
          </p:cNvPicPr>
          <p:nvPr/>
        </p:nvPicPr>
        <p:blipFill rotWithShape="1">
          <a:blip r:embed="rId5">
            <a:extLst>
              <a:ext uri="{28A0092B-C50C-407E-A947-70E740481C1C}">
                <a14:useLocalDpi xmlns:a14="http://schemas.microsoft.com/office/drawing/2010/main" val="0"/>
              </a:ext>
            </a:extLst>
          </a:blip>
          <a:srcRect t="24" b="24"/>
          <a:stretch/>
        </p:blipFill>
        <p:spPr>
          <a:xfrm>
            <a:off x="346838" y="2549821"/>
            <a:ext cx="4032804" cy="3020521"/>
          </a:xfrm>
          <a:prstGeom prst="rect">
            <a:avLst/>
          </a:prstGeom>
        </p:spPr>
      </p:pic>
      <p:sp>
        <p:nvSpPr>
          <p:cNvPr id="15" name="Arrow: Right 14">
            <a:extLst>
              <a:ext uri="{FF2B5EF4-FFF2-40B4-BE49-F238E27FC236}">
                <a16:creationId xmlns:a16="http://schemas.microsoft.com/office/drawing/2014/main" id="{594EEFB7-1BC1-4E4A-9ED7-FB0ADC892F43}"/>
              </a:ext>
            </a:extLst>
          </p:cNvPr>
          <p:cNvSpPr/>
          <p:nvPr/>
        </p:nvSpPr>
        <p:spPr>
          <a:xfrm>
            <a:off x="4755931" y="3775832"/>
            <a:ext cx="2680138" cy="113551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Đường truyền</a:t>
            </a:r>
            <a:endParaRPr lang="en-US" dirty="0">
              <a:solidFill>
                <a:schemeClr val="tx1"/>
              </a:solidFill>
            </a:endParaRPr>
          </a:p>
        </p:txBody>
      </p:sp>
      <p:sp>
        <p:nvSpPr>
          <p:cNvPr id="18" name="Rectangle: Rounded Corners 17">
            <a:extLst>
              <a:ext uri="{FF2B5EF4-FFF2-40B4-BE49-F238E27FC236}">
                <a16:creationId xmlns:a16="http://schemas.microsoft.com/office/drawing/2014/main" id="{750743D0-D27E-4658-9050-5DAA8B70F422}"/>
              </a:ext>
            </a:extLst>
          </p:cNvPr>
          <p:cNvSpPr/>
          <p:nvPr/>
        </p:nvSpPr>
        <p:spPr>
          <a:xfrm>
            <a:off x="4583029" y="2128415"/>
            <a:ext cx="2429477" cy="96461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t>Các yếu tố làm ảnh hưởng âm thanh</a:t>
            </a:r>
            <a:endParaRPr lang="en-US" dirty="0"/>
          </a:p>
        </p:txBody>
      </p:sp>
      <p:sp>
        <p:nvSpPr>
          <p:cNvPr id="20" name="Lightning Bolt 19">
            <a:extLst>
              <a:ext uri="{FF2B5EF4-FFF2-40B4-BE49-F238E27FC236}">
                <a16:creationId xmlns:a16="http://schemas.microsoft.com/office/drawing/2014/main" id="{CB35716C-E6EB-4560-88D3-FF1141B1EF5D}"/>
              </a:ext>
            </a:extLst>
          </p:cNvPr>
          <p:cNvSpPr/>
          <p:nvPr/>
        </p:nvSpPr>
        <p:spPr>
          <a:xfrm>
            <a:off x="5499537" y="3179370"/>
            <a:ext cx="596462" cy="596462"/>
          </a:xfrm>
          <a:prstGeom prst="lightningBolt">
            <a:avLst/>
          </a:prstGeom>
          <a:solidFill>
            <a:srgbClr val="FF85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4B91DC2-FF09-4B9A-A9A1-F0BAE86B7A44}"/>
              </a:ext>
            </a:extLst>
          </p:cNvPr>
          <p:cNvSpPr>
            <a:spLocks noGrp="1"/>
          </p:cNvSpPr>
          <p:nvPr>
            <p:ph type="sldNum" sz="quarter" idx="12"/>
          </p:nvPr>
        </p:nvSpPr>
        <p:spPr/>
        <p:txBody>
          <a:bodyPr/>
          <a:lstStyle/>
          <a:p>
            <a:fld id="{1880F96C-824F-4C37-99B8-7E149B40C9DC}" type="slidenum">
              <a:rPr lang="en-US" smtClean="0"/>
              <a:pPr/>
              <a:t>32</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9B2B-B574-43D5-8092-0A086AE94616}"/>
                  </a:ext>
                </a:extLst>
              </p:cNvPr>
              <p:cNvSpPr txBox="1"/>
              <p:nvPr/>
            </p:nvSpPr>
            <p:spPr>
              <a:xfrm>
                <a:off x="529184" y="5599614"/>
                <a:ext cx="3668112" cy="400110"/>
              </a:xfrm>
              <a:prstGeom prst="rect">
                <a:avLst/>
              </a:prstGeom>
              <a:noFill/>
            </p:spPr>
            <p:txBody>
              <a:bodyPr wrap="square" rtlCol="0">
                <a:spAutoFit/>
              </a:bodyPr>
              <a:lstStyle/>
              <a:p>
                <a:pPr algn="ctr"/>
                <a:r>
                  <a:rPr lang="vi-VN" sz="2000" dirty="0"/>
                  <a:t>Spectrogram âm truyền đi</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oMath>
                </a14:m>
                <a:endParaRPr lang="en-US" sz="2000" dirty="0"/>
              </a:p>
            </p:txBody>
          </p:sp>
        </mc:Choice>
        <mc:Fallback xmlns="">
          <p:sp>
            <p:nvSpPr>
              <p:cNvPr id="9" name="TextBox 8">
                <a:extLst>
                  <a:ext uri="{FF2B5EF4-FFF2-40B4-BE49-F238E27FC236}">
                    <a16:creationId xmlns:a16="http://schemas.microsoft.com/office/drawing/2014/main" id="{5BDA9B2B-B574-43D5-8092-0A086AE94616}"/>
                  </a:ext>
                </a:extLst>
              </p:cNvPr>
              <p:cNvSpPr txBox="1">
                <a:spLocks noRot="1" noChangeAspect="1" noMove="1" noResize="1" noEditPoints="1" noAdjustHandles="1" noChangeArrowheads="1" noChangeShapeType="1" noTextEdit="1"/>
              </p:cNvSpPr>
              <p:nvPr/>
            </p:nvSpPr>
            <p:spPr>
              <a:xfrm>
                <a:off x="529184" y="5599614"/>
                <a:ext cx="3668112" cy="400110"/>
              </a:xfrm>
              <a:prstGeom prst="rect">
                <a:avLst/>
              </a:prstGeom>
              <a:blipFill>
                <a:blip r:embed="rId6"/>
                <a:stretch>
                  <a:fillRect t="-10769"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79AC9F-E8FE-40E8-B1D6-A2146E883AC7}"/>
                  </a:ext>
                </a:extLst>
              </p:cNvPr>
              <p:cNvSpPr txBox="1"/>
              <p:nvPr/>
            </p:nvSpPr>
            <p:spPr>
              <a:xfrm>
                <a:off x="7721188" y="5608366"/>
                <a:ext cx="3850456" cy="400110"/>
              </a:xfrm>
              <a:prstGeom prst="rect">
                <a:avLst/>
              </a:prstGeom>
              <a:noFill/>
            </p:spPr>
            <p:txBody>
              <a:bodyPr wrap="square" rtlCol="0">
                <a:spAutoFit/>
              </a:bodyPr>
              <a:lstStyle/>
              <a:p>
                <a:pPr algn="ctr"/>
                <a:r>
                  <a:rPr lang="vi-VN" sz="2000" dirty="0"/>
                  <a:t>Spectrogram âm nhận được</a:t>
                </a:r>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𝐵</m:t>
                        </m:r>
                      </m:e>
                    </m:d>
                  </m:oMath>
                </a14:m>
                <a:endParaRPr lang="en-US" sz="2000" dirty="0"/>
              </a:p>
            </p:txBody>
          </p:sp>
        </mc:Choice>
        <mc:Fallback xmlns="">
          <p:sp>
            <p:nvSpPr>
              <p:cNvPr id="10" name="TextBox 9">
                <a:extLst>
                  <a:ext uri="{FF2B5EF4-FFF2-40B4-BE49-F238E27FC236}">
                    <a16:creationId xmlns:a16="http://schemas.microsoft.com/office/drawing/2014/main" id="{E779AC9F-E8FE-40E8-B1D6-A2146E883AC7}"/>
                  </a:ext>
                </a:extLst>
              </p:cNvPr>
              <p:cNvSpPr txBox="1">
                <a:spLocks noRot="1" noChangeAspect="1" noMove="1" noResize="1" noEditPoints="1" noAdjustHandles="1" noChangeArrowheads="1" noChangeShapeType="1" noTextEdit="1"/>
              </p:cNvSpPr>
              <p:nvPr/>
            </p:nvSpPr>
            <p:spPr>
              <a:xfrm>
                <a:off x="7721188" y="5608366"/>
                <a:ext cx="3850456" cy="400110"/>
              </a:xfrm>
              <a:prstGeom prst="rect">
                <a:avLst/>
              </a:prstGeom>
              <a:blipFill>
                <a:blip r:embed="rId7"/>
                <a:stretch>
                  <a:fillRect l="-634" t="-9091" b="-242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3A801F-ED81-453E-ABD2-CF0FFBADFFBD}"/>
              </a:ext>
            </a:extLst>
          </p:cNvPr>
          <p:cNvSpPr txBox="1"/>
          <p:nvPr/>
        </p:nvSpPr>
        <p:spPr>
          <a:xfrm>
            <a:off x="970619" y="6131917"/>
            <a:ext cx="9707892" cy="738664"/>
          </a:xfrm>
          <a:prstGeom prst="rect">
            <a:avLst/>
          </a:prstGeom>
          <a:noFill/>
        </p:spPr>
        <p:txBody>
          <a:bodyPr wrap="square" rtlCol="0">
            <a:spAutoFit/>
          </a:bodyPr>
          <a:lstStyle/>
          <a:p>
            <a:r>
              <a:rPr lang="en-US" sz="1400" b="0" dirty="0">
                <a:solidFill>
                  <a:srgbClr val="222222"/>
                </a:solidFill>
                <a:effectLst/>
                <a:latin typeface="Arial" panose="020B0604020202020204" pitchFamily="34" charset="0"/>
              </a:rPr>
              <a:t>[</a:t>
            </a:r>
            <a:r>
              <a:rPr lang="vi-VN" sz="1400" dirty="0">
                <a:solidFill>
                  <a:srgbClr val="222222"/>
                </a:solidFill>
                <a:latin typeface="Arial" panose="020B0604020202020204" pitchFamily="34" charset="0"/>
              </a:rPr>
              <a:t>5</a:t>
            </a:r>
            <a:r>
              <a:rPr lang="en-US" sz="1400" b="0" dirty="0">
                <a:solidFill>
                  <a:srgbClr val="222222"/>
                </a:solidFill>
                <a:effectLst/>
                <a:latin typeface="Arial" panose="020B0604020202020204" pitchFamily="34" charset="0"/>
              </a:rPr>
              <a:t>]</a:t>
            </a:r>
            <a:r>
              <a:rPr lang="en-US" sz="1400" b="0" i="1" dirty="0">
                <a:solidFill>
                  <a:srgbClr val="222222"/>
                </a:solidFill>
                <a:effectLst/>
                <a:latin typeface="Arial" panose="020B0604020202020204" pitchFamily="34" charset="0"/>
              </a:rPr>
              <a:t> Rix, A. W., </a:t>
            </a:r>
            <a:r>
              <a:rPr lang="en-US" sz="1400" b="0" i="1" dirty="0" err="1">
                <a:solidFill>
                  <a:srgbClr val="222222"/>
                </a:solidFill>
                <a:effectLst/>
                <a:latin typeface="Arial" panose="020B0604020202020204" pitchFamily="34" charset="0"/>
              </a:rPr>
              <a:t>Beerends</a:t>
            </a:r>
            <a:r>
              <a:rPr lang="en-US" sz="1400" b="0" i="1" dirty="0">
                <a:solidFill>
                  <a:srgbClr val="222222"/>
                </a:solidFill>
                <a:effectLst/>
                <a:latin typeface="Arial" panose="020B0604020202020204" pitchFamily="34" charset="0"/>
              </a:rPr>
              <a:t>, J. G., Hollier, M. P., &amp; </a:t>
            </a:r>
            <a:r>
              <a:rPr lang="en-US" sz="1400" b="0" i="1" dirty="0" err="1">
                <a:solidFill>
                  <a:srgbClr val="222222"/>
                </a:solidFill>
                <a:effectLst/>
                <a:latin typeface="Arial" panose="020B0604020202020204" pitchFamily="34" charset="0"/>
              </a:rPr>
              <a:t>Hekstra</a:t>
            </a:r>
            <a:r>
              <a:rPr lang="en-US" sz="1400" b="0" i="1" dirty="0">
                <a:solidFill>
                  <a:srgbClr val="222222"/>
                </a:solidFill>
                <a:effectLst/>
                <a:latin typeface="Arial" panose="020B0604020202020204" pitchFamily="34" charset="0"/>
              </a:rPr>
              <a:t>, A. P. (2001, May). Perceptual evaluation of speech quality (PESQ)-a new method for speech quality assessment of telephone networks and codecs. In 2001 IEEE international conference on acoustics, speech, and signal processing. Proceedings (Cat. No. 01CH37221) (Vol. 2, pp. 749-752). IEEE.</a:t>
            </a:r>
            <a:endParaRPr lang="en-US" sz="1400" i="1" dirty="0"/>
          </a:p>
        </p:txBody>
      </p:sp>
      <p:cxnSp>
        <p:nvCxnSpPr>
          <p:cNvPr id="17" name="Straight Connector 16">
            <a:extLst>
              <a:ext uri="{FF2B5EF4-FFF2-40B4-BE49-F238E27FC236}">
                <a16:creationId xmlns:a16="http://schemas.microsoft.com/office/drawing/2014/main" id="{83816872-24D1-4310-B85B-C0301F13C1DA}"/>
              </a:ext>
            </a:extLst>
          </p:cNvPr>
          <p:cNvCxnSpPr/>
          <p:nvPr/>
        </p:nvCxnSpPr>
        <p:spPr>
          <a:xfrm>
            <a:off x="838200" y="6085633"/>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453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900144" cy="1325563"/>
          </a:xfrm>
        </p:spPr>
        <p:txBody>
          <a:bodyPr/>
          <a:lstStyle/>
          <a:p>
            <a:r>
              <a:rPr lang="vi-VN" b="0" dirty="0">
                <a:latin typeface="Calibri" panose="020F0502020204030204" pitchFamily="34" charset="0"/>
                <a:cs typeface="Calibri" panose="020F0502020204030204" pitchFamily="34" charset="0"/>
              </a:rPr>
              <a:t>Perceptual Evaluation of Speech Quality (PESQ)</a:t>
            </a:r>
            <a:endParaRPr lang="en-US"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057456-8E1A-4F5E-B650-515982F64741}"/>
                  </a:ext>
                </a:extLst>
              </p:cNvPr>
              <p:cNvSpPr txBox="1"/>
              <p:nvPr/>
            </p:nvSpPr>
            <p:spPr>
              <a:xfrm>
                <a:off x="4737887" y="5354431"/>
                <a:ext cx="6369269" cy="557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𝑃𝐸𝑆𝑄</m:t>
                      </m:r>
                      <m:r>
                        <a:rPr lang="en-US" sz="2800" b="0" i="1" smtClean="0">
                          <a:latin typeface="Cambria Math" panose="02040503050406030204" pitchFamily="18" charset="0"/>
                        </a:rPr>
                        <m:t>=4.5−0.1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𝑠𝑦𝑚</m:t>
                          </m:r>
                        </m:sub>
                      </m:sSub>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rPr>
                        <m:t>0.0309</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𝑎𝑠𝑦𝑚</m:t>
                          </m:r>
                        </m:sub>
                      </m:sSub>
                    </m:oMath>
                  </m:oMathPara>
                </a14:m>
                <a:endParaRPr lang="en-US" dirty="0"/>
              </a:p>
            </p:txBody>
          </p:sp>
        </mc:Choice>
        <mc:Fallback xmlns="">
          <p:sp>
            <p:nvSpPr>
              <p:cNvPr id="21" name="TextBox 20">
                <a:extLst>
                  <a:ext uri="{FF2B5EF4-FFF2-40B4-BE49-F238E27FC236}">
                    <a16:creationId xmlns:a16="http://schemas.microsoft.com/office/drawing/2014/main" id="{43057456-8E1A-4F5E-B650-515982F64741}"/>
                  </a:ext>
                </a:extLst>
              </p:cNvPr>
              <p:cNvSpPr txBox="1">
                <a:spLocks noRot="1" noChangeAspect="1" noMove="1" noResize="1" noEditPoints="1" noAdjustHandles="1" noChangeArrowheads="1" noChangeShapeType="1" noTextEdit="1"/>
              </p:cNvSpPr>
              <p:nvPr/>
            </p:nvSpPr>
            <p:spPr>
              <a:xfrm>
                <a:off x="4737887" y="5354431"/>
                <a:ext cx="6369269" cy="557204"/>
              </a:xfrm>
              <a:prstGeom prst="rect">
                <a:avLst/>
              </a:prstGeo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33</a:t>
            </a:fld>
            <a:endParaRPr lang="en-US"/>
          </a:p>
        </p:txBody>
      </p:sp>
      <p:pic>
        <p:nvPicPr>
          <p:cNvPr id="11" name="Picture 10" descr="A picture containing text, furniture, curtain&#10;&#10;Description automatically generated">
            <a:extLst>
              <a:ext uri="{FF2B5EF4-FFF2-40B4-BE49-F238E27FC236}">
                <a16:creationId xmlns:a16="http://schemas.microsoft.com/office/drawing/2014/main" id="{3E2F2147-1F13-4976-A5B6-1F9C509A7BFB}"/>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12" name="Picture 11" descr="A picture containing background pattern&#10;&#10;Description automatically generated">
            <a:extLst>
              <a:ext uri="{FF2B5EF4-FFF2-40B4-BE49-F238E27FC236}">
                <a16:creationId xmlns:a16="http://schemas.microsoft.com/office/drawing/2014/main" id="{C720B884-583B-44FE-B6F8-79815AF2D45C}"/>
              </a:ext>
            </a:extLst>
          </p:cNvPr>
          <p:cNvPicPr>
            <a:picLocks noChangeAspect="1"/>
          </p:cNvPicPr>
          <p:nvPr/>
        </p:nvPicPr>
        <p:blipFill rotWithShape="1">
          <a:blip r:embed="rId6">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0C9943-7542-410E-AC73-43A1A9A5E3F5}"/>
                  </a:ext>
                </a:extLst>
              </p:cNvPr>
              <p:cNvSpPr txBox="1"/>
              <p:nvPr/>
            </p:nvSpPr>
            <p:spPr>
              <a:xfrm>
                <a:off x="1" y="2492100"/>
                <a:ext cx="108484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A10C9943-7542-410E-AC73-43A1A9A5E3F5}"/>
                  </a:ext>
                </a:extLst>
              </p:cNvPr>
              <p:cNvSpPr txBox="1">
                <a:spLocks noRot="1" noChangeAspect="1" noMove="1" noResize="1" noEditPoints="1" noAdjustHandles="1" noChangeArrowheads="1" noChangeShapeType="1" noTextEdit="1"/>
              </p:cNvSpPr>
              <p:nvPr/>
            </p:nvSpPr>
            <p:spPr>
              <a:xfrm>
                <a:off x="1" y="2492100"/>
                <a:ext cx="108484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215264-3DD9-4034-AA05-7D7A1932A04B}"/>
                  </a:ext>
                </a:extLst>
              </p:cNvPr>
              <p:cNvSpPr txBox="1"/>
              <p:nvPr/>
            </p:nvSpPr>
            <p:spPr>
              <a:xfrm>
                <a:off x="0" y="5327049"/>
                <a:ext cx="108484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oMath>
                  </m:oMathPara>
                </a14:m>
                <a:endParaRPr lang="en-US" sz="2800" dirty="0"/>
              </a:p>
            </p:txBody>
          </p:sp>
        </mc:Choice>
        <mc:Fallback xmlns="">
          <p:sp>
            <p:nvSpPr>
              <p:cNvPr id="14" name="TextBox 13">
                <a:extLst>
                  <a:ext uri="{FF2B5EF4-FFF2-40B4-BE49-F238E27FC236}">
                    <a16:creationId xmlns:a16="http://schemas.microsoft.com/office/drawing/2014/main" id="{09215264-3DD9-4034-AA05-7D7A1932A04B}"/>
                  </a:ext>
                </a:extLst>
              </p:cNvPr>
              <p:cNvSpPr txBox="1">
                <a:spLocks noRot="1" noChangeAspect="1" noMove="1" noResize="1" noEditPoints="1" noAdjustHandles="1" noChangeArrowheads="1" noChangeShapeType="1" noTextEdit="1"/>
              </p:cNvSpPr>
              <p:nvPr/>
            </p:nvSpPr>
            <p:spPr>
              <a:xfrm>
                <a:off x="0" y="5327049"/>
                <a:ext cx="1084843" cy="523220"/>
              </a:xfrm>
              <a:prstGeom prst="rect">
                <a:avLst/>
              </a:prstGeom>
              <a:blipFill>
                <a:blip r:embed="rId8"/>
                <a:stretch>
                  <a:fillRect/>
                </a:stretch>
              </a:blipFill>
            </p:spPr>
            <p:txBody>
              <a:bodyPr/>
              <a:lstStyle/>
              <a:p>
                <a:r>
                  <a:rPr lang="en-US">
                    <a:noFill/>
                  </a:rPr>
                  <a:t> </a:t>
                </a:r>
              </a:p>
            </p:txBody>
          </p:sp>
        </mc:Fallback>
      </mc:AlternateContent>
      <p:sp>
        <p:nvSpPr>
          <p:cNvPr id="15" name="Arrow: Down 14">
            <a:extLst>
              <a:ext uri="{FF2B5EF4-FFF2-40B4-BE49-F238E27FC236}">
                <a16:creationId xmlns:a16="http://schemas.microsoft.com/office/drawing/2014/main" id="{118EDDCD-D90D-4A1D-8497-C98E15E2F1EE}"/>
              </a:ext>
            </a:extLst>
          </p:cNvPr>
          <p:cNvSpPr/>
          <p:nvPr/>
        </p:nvSpPr>
        <p:spPr>
          <a:xfrm rot="16200000">
            <a:off x="4277612" y="2122040"/>
            <a:ext cx="488052" cy="136386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097AA55C-93D5-4C15-8B9C-E47F566A1ECC}"/>
              </a:ext>
            </a:extLst>
          </p:cNvPr>
          <p:cNvSpPr/>
          <p:nvPr/>
        </p:nvSpPr>
        <p:spPr>
          <a:xfrm rot="14571977">
            <a:off x="4203146" y="3370674"/>
            <a:ext cx="488050" cy="148864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E475339-2B08-40D8-88BB-F98DBCF905E1}"/>
              </a:ext>
            </a:extLst>
          </p:cNvPr>
          <p:cNvSpPr/>
          <p:nvPr/>
        </p:nvSpPr>
        <p:spPr>
          <a:xfrm>
            <a:off x="5596385" y="2215033"/>
            <a:ext cx="4652272"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sz="3200" dirty="0"/>
              <a:t>Bộ tính toán gián đoạn</a:t>
            </a:r>
            <a:endParaRPr lang="en-US" sz="3200" dirty="0"/>
          </a:p>
        </p:txBody>
      </p:sp>
      <p:sp>
        <p:nvSpPr>
          <p:cNvPr id="8" name="Arrow: Down 7">
            <a:extLst>
              <a:ext uri="{FF2B5EF4-FFF2-40B4-BE49-F238E27FC236}">
                <a16:creationId xmlns:a16="http://schemas.microsoft.com/office/drawing/2014/main" id="{146B3C98-D5F8-47EF-9808-F8F455CDD265}"/>
              </a:ext>
            </a:extLst>
          </p:cNvPr>
          <p:cNvSpPr/>
          <p:nvPr/>
        </p:nvSpPr>
        <p:spPr>
          <a:xfrm>
            <a:off x="7978139" y="4168710"/>
            <a:ext cx="506641" cy="10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E11EC8E1-F9D2-423A-9833-27A4BD64B1C6}"/>
              </a:ext>
            </a:extLst>
          </p:cNvPr>
          <p:cNvSpPr/>
          <p:nvPr/>
        </p:nvSpPr>
        <p:spPr>
          <a:xfrm rot="19668826">
            <a:off x="9688362" y="4066831"/>
            <a:ext cx="506641" cy="10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9072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r>
              <a:rPr lang="vi-VN" b="0" dirty="0">
                <a:latin typeface="Calibri" panose="020F0502020204030204" pitchFamily="34" charset="0"/>
                <a:cs typeface="Calibri" panose="020F0502020204030204" pitchFamily="34" charset="0"/>
              </a:rPr>
              <a:t> [6]</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34</a:t>
            </a:fld>
            <a:endParaRPr lang="en-US"/>
          </a:p>
        </p:txBody>
      </p:sp>
      <p:sp>
        <p:nvSpPr>
          <p:cNvPr id="13" name="TextBox 12">
            <a:extLst>
              <a:ext uri="{FF2B5EF4-FFF2-40B4-BE49-F238E27FC236}">
                <a16:creationId xmlns:a16="http://schemas.microsoft.com/office/drawing/2014/main" id="{7311E260-8804-49B9-925F-3A8B6D4DB025}"/>
              </a:ext>
            </a:extLst>
          </p:cNvPr>
          <p:cNvSpPr txBox="1"/>
          <p:nvPr/>
        </p:nvSpPr>
        <p:spPr>
          <a:xfrm>
            <a:off x="838201" y="5780782"/>
            <a:ext cx="10008476" cy="830997"/>
          </a:xfrm>
          <a:prstGeom prst="rect">
            <a:avLst/>
          </a:prstGeom>
          <a:noFill/>
        </p:spPr>
        <p:txBody>
          <a:bodyPr wrap="square" rtlCol="0">
            <a:spAutoFit/>
          </a:bodyPr>
          <a:lstStyle/>
          <a:p>
            <a:r>
              <a:rPr lang="vi-VN" sz="1600" dirty="0">
                <a:solidFill>
                  <a:srgbClr val="222222"/>
                </a:solidFill>
                <a:latin typeface="Arial" panose="020B0604020202020204" pitchFamily="34" charset="0"/>
              </a:rPr>
              <a:t>[6] </a:t>
            </a:r>
            <a:r>
              <a:rPr lang="vi-VN" sz="1600" i="1" dirty="0">
                <a:solidFill>
                  <a:srgbClr val="222222"/>
                </a:solidFill>
                <a:latin typeface="Arial" panose="020B0604020202020204" pitchFamily="34" charset="0"/>
              </a:rPr>
              <a:t>Reddy, C. K., Gopal, V., &amp; Cutler, R. (2021, June). Dnsmos: A non-intrusive perceptual objective speech quality metric to evaluate noise suppressors. In ICASSP 2021 IEEE International Conference on Acoustics, Speech and Signal Processing (ICASSP) (pp. 6493-6497). IEEE.</a:t>
            </a:r>
            <a:endParaRPr lang="en-US" sz="1600" i="1" dirty="0"/>
          </a:p>
        </p:txBody>
      </p:sp>
      <p:cxnSp>
        <p:nvCxnSpPr>
          <p:cNvPr id="14" name="Straight Connector 13">
            <a:extLst>
              <a:ext uri="{FF2B5EF4-FFF2-40B4-BE49-F238E27FC236}">
                <a16:creationId xmlns:a16="http://schemas.microsoft.com/office/drawing/2014/main" id="{C6FB552B-F758-4962-8FED-823AD727C240}"/>
              </a:ext>
            </a:extLst>
          </p:cNvPr>
          <p:cNvCxnSpPr>
            <a:cxnSpLocks/>
          </p:cNvCxnSpPr>
          <p:nvPr/>
        </p:nvCxnSpPr>
        <p:spPr>
          <a:xfrm>
            <a:off x="697230" y="5677636"/>
            <a:ext cx="8520342"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838200" y="2174551"/>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5196630" y="3618274"/>
            <a:ext cx="1192740" cy="5260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EBAA826-0C92-41F6-849D-4FB46EC487CB}"/>
              </a:ext>
            </a:extLst>
          </p:cNvPr>
          <p:cNvSpPr/>
          <p:nvPr/>
        </p:nvSpPr>
        <p:spPr>
          <a:xfrm>
            <a:off x="6760879" y="2061757"/>
            <a:ext cx="3699442" cy="6857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dirty="0"/>
              <a:t>Chất lượng như thế nào?</a:t>
            </a:r>
            <a:endParaRPr lang="en-US" sz="2400" dirty="0"/>
          </a:p>
        </p:txBody>
      </p:sp>
      <p:pic>
        <p:nvPicPr>
          <p:cNvPr id="2052" name="Picture 4" descr="Three Dimensional Render Cartoon Human Figure Stock Illustration 50856352">
            <a:extLst>
              <a:ext uri="{FF2B5EF4-FFF2-40B4-BE49-F238E27FC236}">
                <a16:creationId xmlns:a16="http://schemas.microsoft.com/office/drawing/2014/main" id="{DAFD6337-6C73-41D2-A31F-92D7051D2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183"/>
          <a:stretch/>
        </p:blipFill>
        <p:spPr bwMode="auto">
          <a:xfrm>
            <a:off x="6741072" y="3030178"/>
            <a:ext cx="2476500" cy="244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1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a:latin typeface="Calibri" panose="020F0502020204030204" pitchFamily="34" charset="0"/>
                <a:cs typeface="Calibri" panose="020F0502020204030204" pitchFamily="34" charset="0"/>
              </a:rPr>
              <a:t>A Non-Intrusive Perceptual Objective Speech Quality Metric</a:t>
            </a:r>
            <a:r>
              <a:rPr lang="vi-VN" b="0" dirty="0">
                <a:latin typeface="Calibri" panose="020F0502020204030204" pitchFamily="34" charset="0"/>
                <a:cs typeface="Calibri" panose="020F0502020204030204" pitchFamily="34" charset="0"/>
              </a:rPr>
              <a:t> (DNSMOS)</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E1E582A-FC88-45F0-A56C-497CE93DEE33}"/>
              </a:ext>
            </a:extLst>
          </p:cNvPr>
          <p:cNvSpPr>
            <a:spLocks noGrp="1"/>
          </p:cNvSpPr>
          <p:nvPr>
            <p:ph type="sldNum" sz="quarter" idx="12"/>
          </p:nvPr>
        </p:nvSpPr>
        <p:spPr/>
        <p:txBody>
          <a:bodyPr/>
          <a:lstStyle/>
          <a:p>
            <a:fld id="{1880F96C-824F-4C37-99B8-7E149B40C9DC}" type="slidenum">
              <a:rPr lang="en-US" smtClean="0"/>
              <a:pPr/>
              <a:t>35</a:t>
            </a:fld>
            <a:endParaRPr lang="en-US"/>
          </a:p>
        </p:txBody>
      </p:sp>
      <p:pic>
        <p:nvPicPr>
          <p:cNvPr id="15" name="Picture 2">
            <a:extLst>
              <a:ext uri="{FF2B5EF4-FFF2-40B4-BE49-F238E27FC236}">
                <a16:creationId xmlns:a16="http://schemas.microsoft.com/office/drawing/2014/main" id="{A1A6C118-44A8-4872-BEF1-00AB5B1E0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08" t="4032" b="55320"/>
          <a:stretch/>
        </p:blipFill>
        <p:spPr bwMode="auto">
          <a:xfrm>
            <a:off x="586740" y="2277727"/>
            <a:ext cx="4099560" cy="330438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43EA065-FE3E-44A0-B530-14864BAD0EA2}"/>
              </a:ext>
            </a:extLst>
          </p:cNvPr>
          <p:cNvSpPr/>
          <p:nvPr/>
        </p:nvSpPr>
        <p:spPr>
          <a:xfrm>
            <a:off x="4945170" y="3721450"/>
            <a:ext cx="712680" cy="52609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AAE2EAA0-5647-4ED1-9948-34132A49A1DC}"/>
              </a:ext>
            </a:extLst>
          </p:cNvPr>
          <p:cNvSpPr/>
          <p:nvPr/>
        </p:nvSpPr>
        <p:spPr>
          <a:xfrm>
            <a:off x="5916720" y="3440428"/>
            <a:ext cx="2011680" cy="11315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000" dirty="0"/>
              <a:t>Mô hình </a:t>
            </a:r>
            <a:endParaRPr lang="en-US" sz="2000" dirty="0"/>
          </a:p>
          <a:p>
            <a:pPr algn="ctr"/>
            <a:r>
              <a:rPr lang="vi-VN" sz="2000" dirty="0"/>
              <a:t>dự đoán</a:t>
            </a:r>
            <a:endParaRPr lang="en-US" sz="2000" dirty="0"/>
          </a:p>
        </p:txBody>
      </p:sp>
      <p:sp>
        <p:nvSpPr>
          <p:cNvPr id="11" name="Arrow: Right 10">
            <a:extLst>
              <a:ext uri="{FF2B5EF4-FFF2-40B4-BE49-F238E27FC236}">
                <a16:creationId xmlns:a16="http://schemas.microsoft.com/office/drawing/2014/main" id="{397646C3-7CEC-44A2-92A3-BD3E6F94FBA7}"/>
              </a:ext>
            </a:extLst>
          </p:cNvPr>
          <p:cNvSpPr/>
          <p:nvPr/>
        </p:nvSpPr>
        <p:spPr>
          <a:xfrm rot="19468992">
            <a:off x="8107261" y="2980829"/>
            <a:ext cx="712680" cy="36512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4C6D72FF-E375-49F7-8761-B5B8E3F3F3C5}"/>
              </a:ext>
            </a:extLst>
          </p:cNvPr>
          <p:cNvSpPr/>
          <p:nvPr/>
        </p:nvSpPr>
        <p:spPr>
          <a:xfrm>
            <a:off x="8187270" y="3801933"/>
            <a:ext cx="712680" cy="36512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346B12FF-C9B6-4DBF-94E7-5491A626B72E}"/>
              </a:ext>
            </a:extLst>
          </p:cNvPr>
          <p:cNvSpPr/>
          <p:nvPr/>
        </p:nvSpPr>
        <p:spPr>
          <a:xfrm rot="1800000">
            <a:off x="8074591" y="4603702"/>
            <a:ext cx="712680" cy="36512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031C46AC-039E-4E52-B50B-4C516EC0FA26}"/>
              </a:ext>
            </a:extLst>
          </p:cNvPr>
          <p:cNvSpPr txBox="1"/>
          <p:nvPr/>
        </p:nvSpPr>
        <p:spPr>
          <a:xfrm>
            <a:off x="8998802" y="2520752"/>
            <a:ext cx="2743200" cy="707886"/>
          </a:xfrm>
          <a:prstGeom prst="rect">
            <a:avLst/>
          </a:prstGeom>
          <a:noFill/>
        </p:spPr>
        <p:txBody>
          <a:bodyPr wrap="square" rtlCol="0">
            <a:spAutoFit/>
          </a:bodyPr>
          <a:lstStyle/>
          <a:p>
            <a:pPr algn="ctr"/>
            <a:r>
              <a:rPr lang="vi-VN" sz="2000" dirty="0">
                <a:solidFill>
                  <a:srgbClr val="FF0000"/>
                </a:solidFill>
              </a:rPr>
              <a:t>Chất lượng giọng nói (SIG)</a:t>
            </a:r>
            <a:endParaRPr lang="en-US" sz="2000" dirty="0">
              <a:solidFill>
                <a:srgbClr val="FF0000"/>
              </a:solidFill>
            </a:endParaRPr>
          </a:p>
        </p:txBody>
      </p:sp>
      <p:sp>
        <p:nvSpPr>
          <p:cNvPr id="18" name="TextBox 17">
            <a:extLst>
              <a:ext uri="{FF2B5EF4-FFF2-40B4-BE49-F238E27FC236}">
                <a16:creationId xmlns:a16="http://schemas.microsoft.com/office/drawing/2014/main" id="{380DCB12-B179-4BB2-AACC-8D012375BA95}"/>
              </a:ext>
            </a:extLst>
          </p:cNvPr>
          <p:cNvSpPr txBox="1"/>
          <p:nvPr/>
        </p:nvSpPr>
        <p:spPr>
          <a:xfrm>
            <a:off x="8998802" y="3666225"/>
            <a:ext cx="2743200" cy="707886"/>
          </a:xfrm>
          <a:prstGeom prst="rect">
            <a:avLst/>
          </a:prstGeom>
          <a:noFill/>
        </p:spPr>
        <p:txBody>
          <a:bodyPr wrap="square" rtlCol="0">
            <a:spAutoFit/>
          </a:bodyPr>
          <a:lstStyle/>
          <a:p>
            <a:pPr algn="ctr"/>
            <a:r>
              <a:rPr lang="vi-VN" sz="2000" dirty="0">
                <a:solidFill>
                  <a:srgbClr val="FF0000"/>
                </a:solidFill>
              </a:rPr>
              <a:t>Chất lượng lọc nhiễu (BAK)</a:t>
            </a:r>
            <a:endParaRPr lang="en-US" sz="2000" dirty="0">
              <a:solidFill>
                <a:srgbClr val="FF0000"/>
              </a:solidFill>
            </a:endParaRPr>
          </a:p>
        </p:txBody>
      </p:sp>
      <p:sp>
        <p:nvSpPr>
          <p:cNvPr id="19" name="TextBox 18">
            <a:extLst>
              <a:ext uri="{FF2B5EF4-FFF2-40B4-BE49-F238E27FC236}">
                <a16:creationId xmlns:a16="http://schemas.microsoft.com/office/drawing/2014/main" id="{7EDE1CBE-9023-4E2C-9B00-E711303665E2}"/>
              </a:ext>
            </a:extLst>
          </p:cNvPr>
          <p:cNvSpPr txBox="1"/>
          <p:nvPr/>
        </p:nvSpPr>
        <p:spPr>
          <a:xfrm>
            <a:off x="9022080" y="4811698"/>
            <a:ext cx="2743200" cy="707886"/>
          </a:xfrm>
          <a:prstGeom prst="rect">
            <a:avLst/>
          </a:prstGeom>
          <a:noFill/>
        </p:spPr>
        <p:txBody>
          <a:bodyPr wrap="square" rtlCol="0">
            <a:spAutoFit/>
          </a:bodyPr>
          <a:lstStyle/>
          <a:p>
            <a:pPr algn="ctr"/>
            <a:r>
              <a:rPr lang="vi-VN" sz="2000" dirty="0"/>
              <a:t>Chất lượng chung (OVR)</a:t>
            </a:r>
            <a:endParaRPr lang="en-US" sz="2000" dirty="0"/>
          </a:p>
        </p:txBody>
      </p:sp>
    </p:spTree>
    <p:extLst>
      <p:ext uri="{BB962C8B-B14F-4D97-AF65-F5344CB8AC3E}">
        <p14:creationId xmlns:p14="http://schemas.microsoft.com/office/powerpoint/2010/main" val="396233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Thang đo chất lượng âm thanh</a:t>
            </a:r>
            <a:endParaRPr lang="en-US"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76788E-F550-4E70-9DCD-DCA22E5EB8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212" y="2417611"/>
            <a:ext cx="11077575" cy="2022778"/>
          </a:xfrm>
          <a:prstGeom prst="rect">
            <a:avLst/>
          </a:prstGeom>
        </p:spPr>
      </p:pic>
      <p:sp>
        <p:nvSpPr>
          <p:cNvPr id="7" name="TextBox 6">
            <a:extLst>
              <a:ext uri="{FF2B5EF4-FFF2-40B4-BE49-F238E27FC236}">
                <a16:creationId xmlns:a16="http://schemas.microsoft.com/office/drawing/2014/main" id="{5C75E767-504C-4F05-A804-6D07AC9DEFD6}"/>
              </a:ext>
            </a:extLst>
          </p:cNvPr>
          <p:cNvSpPr txBox="1"/>
          <p:nvPr/>
        </p:nvSpPr>
        <p:spPr>
          <a:xfrm>
            <a:off x="3016468" y="4539150"/>
            <a:ext cx="6159062" cy="400110"/>
          </a:xfrm>
          <a:prstGeom prst="rect">
            <a:avLst/>
          </a:prstGeom>
          <a:noFill/>
        </p:spPr>
        <p:txBody>
          <a:bodyPr wrap="square" rtlCol="0">
            <a:spAutoFit/>
          </a:bodyPr>
          <a:lstStyle/>
          <a:p>
            <a:pPr algn="ctr"/>
            <a:r>
              <a:rPr lang="vi-VN" sz="2000" b="1" i="1" dirty="0"/>
              <a:t>Bảng 3.2</a:t>
            </a:r>
            <a:r>
              <a:rPr lang="vi-VN" sz="2000" i="1" dirty="0"/>
              <a:t>: Độ đo Mean Opinion Scores (MOS)</a:t>
            </a:r>
            <a:r>
              <a:rPr lang="vi-VN" sz="2000" dirty="0"/>
              <a:t> [7]</a:t>
            </a:r>
            <a:endParaRPr lang="en-US" sz="2000" i="1" dirty="0"/>
          </a:p>
        </p:txBody>
      </p:sp>
      <p:sp>
        <p:nvSpPr>
          <p:cNvPr id="2" name="Slide Number Placeholder 1">
            <a:extLst>
              <a:ext uri="{FF2B5EF4-FFF2-40B4-BE49-F238E27FC236}">
                <a16:creationId xmlns:a16="http://schemas.microsoft.com/office/drawing/2014/main" id="{6DC270D9-1F4D-4427-ABB0-768133E9EAC2}"/>
              </a:ext>
            </a:extLst>
          </p:cNvPr>
          <p:cNvSpPr>
            <a:spLocks noGrp="1"/>
          </p:cNvSpPr>
          <p:nvPr>
            <p:ph type="sldNum" sz="quarter" idx="12"/>
          </p:nvPr>
        </p:nvSpPr>
        <p:spPr/>
        <p:txBody>
          <a:bodyPr/>
          <a:lstStyle/>
          <a:p>
            <a:fld id="{1880F96C-824F-4C37-99B8-7E149B40C9DC}" type="slidenum">
              <a:rPr lang="en-US" smtClean="0"/>
              <a:pPr/>
              <a:t>36</a:t>
            </a:fld>
            <a:endParaRPr lang="en-US"/>
          </a:p>
        </p:txBody>
      </p:sp>
      <p:sp>
        <p:nvSpPr>
          <p:cNvPr id="8" name="TextBox 7">
            <a:extLst>
              <a:ext uri="{FF2B5EF4-FFF2-40B4-BE49-F238E27FC236}">
                <a16:creationId xmlns:a16="http://schemas.microsoft.com/office/drawing/2014/main" id="{5A1448C0-6D33-43C5-BD88-E9C7DACB2629}"/>
              </a:ext>
            </a:extLst>
          </p:cNvPr>
          <p:cNvSpPr txBox="1"/>
          <p:nvPr/>
        </p:nvSpPr>
        <p:spPr>
          <a:xfrm>
            <a:off x="970619" y="5631332"/>
            <a:ext cx="9707892" cy="584775"/>
          </a:xfrm>
          <a:prstGeom prst="rect">
            <a:avLst/>
          </a:prstGeom>
          <a:noFill/>
        </p:spPr>
        <p:txBody>
          <a:bodyPr wrap="square" rtlCol="0">
            <a:spAutoFit/>
          </a:bodyPr>
          <a:lstStyle/>
          <a:p>
            <a:r>
              <a:rPr lang="en-US" sz="1600" dirty="0">
                <a:solidFill>
                  <a:srgbClr val="222222"/>
                </a:solidFill>
                <a:effectLst/>
                <a:latin typeface="Arial" panose="020B0604020202020204" pitchFamily="34" charset="0"/>
              </a:rPr>
              <a:t>[</a:t>
            </a:r>
            <a:r>
              <a:rPr lang="vi-VN" sz="1600" dirty="0">
                <a:solidFill>
                  <a:srgbClr val="222222"/>
                </a:solidFill>
                <a:effectLst/>
                <a:latin typeface="Arial" panose="020B0604020202020204" pitchFamily="34" charset="0"/>
              </a:rPr>
              <a:t>7</a:t>
            </a:r>
            <a:r>
              <a:rPr lang="en-US" sz="1600" dirty="0">
                <a:solidFill>
                  <a:srgbClr val="222222"/>
                </a:solidFill>
                <a:effectLst/>
                <a:latin typeface="Arial" panose="020B0604020202020204" pitchFamily="34" charset="0"/>
              </a:rPr>
              <a:t>]</a:t>
            </a:r>
            <a:r>
              <a:rPr lang="vi-VN" sz="1600" dirty="0">
                <a:solidFill>
                  <a:srgbClr val="222222"/>
                </a:solidFill>
                <a:effectLst/>
                <a:latin typeface="Arial" panose="020B0604020202020204" pitchFamily="34" charset="0"/>
              </a:rPr>
              <a:t> </a:t>
            </a:r>
            <a:r>
              <a:rPr lang="en-US" sz="1600" i="1" dirty="0" err="1">
                <a:solidFill>
                  <a:srgbClr val="222222"/>
                </a:solidFill>
                <a:effectLst/>
                <a:latin typeface="Arial" panose="020B0604020202020204" pitchFamily="34" charset="0"/>
              </a:rPr>
              <a:t>Streijl</a:t>
            </a:r>
            <a:r>
              <a:rPr lang="en-US" sz="1600" i="1" dirty="0">
                <a:solidFill>
                  <a:srgbClr val="222222"/>
                </a:solidFill>
                <a:effectLst/>
                <a:latin typeface="Arial" panose="020B0604020202020204" pitchFamily="34" charset="0"/>
              </a:rPr>
              <a:t>, R. C., Winkler, S., &amp; Hands, D. S. (2016). Mean opinion score (MOS) revisited: methods and applications, limitations and alternatives. Multimedia Systems, 22(2), 213-227.</a:t>
            </a:r>
            <a:endParaRPr lang="en-US" sz="1600" i="1" dirty="0"/>
          </a:p>
        </p:txBody>
      </p:sp>
      <p:cxnSp>
        <p:nvCxnSpPr>
          <p:cNvPr id="9" name="Straight Connector 8">
            <a:extLst>
              <a:ext uri="{FF2B5EF4-FFF2-40B4-BE49-F238E27FC236}">
                <a16:creationId xmlns:a16="http://schemas.microsoft.com/office/drawing/2014/main" id="{7638E92C-B3E3-4F13-80EC-CDD5CE01844C}"/>
              </a:ext>
            </a:extLst>
          </p:cNvPr>
          <p:cNvCxnSpPr/>
          <p:nvPr/>
        </p:nvCxnSpPr>
        <p:spPr>
          <a:xfrm>
            <a:off x="838200" y="5585048"/>
            <a:ext cx="69467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4934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4</a:t>
            </a:r>
            <a:r>
              <a:rPr lang="vi-VN" dirty="0">
                <a:latin typeface="Calibri Light" panose="020F0302020204030204" pitchFamily="34" charset="0"/>
                <a:cs typeface="Calibri Light" panose="020F0302020204030204" pitchFamily="34" charset="0"/>
              </a:rPr>
              <a:t>. Phát triển ứng dụng và kết quả</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E611D307-14A1-49D7-86BE-05C03911CAA4}"/>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37</a:t>
            </a:fld>
            <a:endParaRPr lang="en-US"/>
          </a:p>
        </p:txBody>
      </p:sp>
    </p:spTree>
    <p:extLst>
      <p:ext uri="{BB962C8B-B14F-4D97-AF65-F5344CB8AC3E}">
        <p14:creationId xmlns:p14="http://schemas.microsoft.com/office/powerpoint/2010/main" val="509815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38</a:t>
            </a:fld>
            <a:endParaRPr lang="en-US"/>
          </a:p>
        </p:txBody>
      </p:sp>
      <p:pic>
        <p:nvPicPr>
          <p:cNvPr id="8" name="Picture 7">
            <a:extLst>
              <a:ext uri="{FF2B5EF4-FFF2-40B4-BE49-F238E27FC236}">
                <a16:creationId xmlns:a16="http://schemas.microsoft.com/office/drawing/2014/main" id="{5AEBA662-B20F-43FC-AC25-9C75A03C1B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1000" y="1766070"/>
            <a:ext cx="11430000" cy="4108446"/>
          </a:xfrm>
          <a:prstGeom prst="rect">
            <a:avLst/>
          </a:prstGeom>
        </p:spPr>
      </p:pic>
      <p:sp>
        <p:nvSpPr>
          <p:cNvPr id="15" name="TextBox 14">
            <a:extLst>
              <a:ext uri="{FF2B5EF4-FFF2-40B4-BE49-F238E27FC236}">
                <a16:creationId xmlns:a16="http://schemas.microsoft.com/office/drawing/2014/main" id="{4A74E999-7F2A-4D4F-B685-0A2B4BAE4EFC}"/>
              </a:ext>
            </a:extLst>
          </p:cNvPr>
          <p:cNvSpPr txBox="1"/>
          <p:nvPr/>
        </p:nvSpPr>
        <p:spPr>
          <a:xfrm>
            <a:off x="2199728" y="5969886"/>
            <a:ext cx="8268547" cy="400110"/>
          </a:xfrm>
          <a:prstGeom prst="rect">
            <a:avLst/>
          </a:prstGeom>
          <a:noFill/>
        </p:spPr>
        <p:txBody>
          <a:bodyPr wrap="square" rtlCol="0">
            <a:spAutoFit/>
          </a:bodyPr>
          <a:lstStyle/>
          <a:p>
            <a:pPr algn="ctr"/>
            <a:r>
              <a:rPr lang="vi-VN" sz="2000" b="1" i="1" dirty="0"/>
              <a:t>Bảng 4.1</a:t>
            </a:r>
            <a:r>
              <a:rPr lang="vi-VN" sz="2000" i="1" dirty="0"/>
              <a:t>: So sánh metrics giữa các mô hình trên tiếng Việt</a:t>
            </a:r>
            <a:endParaRPr lang="en-US" sz="2000" i="1" dirty="0"/>
          </a:p>
        </p:txBody>
      </p:sp>
    </p:spTree>
    <p:extLst>
      <p:ext uri="{BB962C8B-B14F-4D97-AF65-F5344CB8AC3E}">
        <p14:creationId xmlns:p14="http://schemas.microsoft.com/office/powerpoint/2010/main" val="2985410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39</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1644281" y="6170130"/>
            <a:ext cx="8903438" cy="400110"/>
          </a:xfrm>
          <a:prstGeom prst="rect">
            <a:avLst/>
          </a:prstGeom>
          <a:noFill/>
        </p:spPr>
        <p:txBody>
          <a:bodyPr wrap="square" rtlCol="0">
            <a:spAutoFit/>
          </a:bodyPr>
          <a:lstStyle/>
          <a:p>
            <a:pPr algn="ctr"/>
            <a:r>
              <a:rPr lang="vi-VN" sz="2000" b="1" i="1" dirty="0"/>
              <a:t>Bảng 4.2</a:t>
            </a:r>
            <a:r>
              <a:rPr lang="vi-VN" sz="2000" i="1" dirty="0"/>
              <a:t>: So sánh metrics trên bộ dữ liệu đa ngôn ngữ</a:t>
            </a:r>
            <a:endParaRPr lang="en-US" sz="2000" i="1" dirty="0"/>
          </a:p>
        </p:txBody>
      </p:sp>
      <p:pic>
        <p:nvPicPr>
          <p:cNvPr id="9" name="Picture 8">
            <a:extLst>
              <a:ext uri="{FF2B5EF4-FFF2-40B4-BE49-F238E27FC236}">
                <a16:creationId xmlns:a16="http://schemas.microsoft.com/office/drawing/2014/main" id="{8D20DF24-6ACB-4E52-A2E3-3A7406B8AE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5235" y="1626766"/>
            <a:ext cx="10339826" cy="4543363"/>
          </a:xfrm>
          <a:prstGeom prst="rect">
            <a:avLst/>
          </a:prstGeom>
        </p:spPr>
      </p:pic>
    </p:spTree>
    <p:extLst>
      <p:ext uri="{BB962C8B-B14F-4D97-AF65-F5344CB8AC3E}">
        <p14:creationId xmlns:p14="http://schemas.microsoft.com/office/powerpoint/2010/main" val="363305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en-US" b="0" dirty="0" err="1">
                <a:latin typeface="+mn-lt"/>
              </a:rPr>
              <a:t>Đặt</a:t>
            </a:r>
            <a:r>
              <a:rPr lang="en-US" b="0" dirty="0">
                <a:latin typeface="+mn-lt"/>
              </a:rPr>
              <a:t> </a:t>
            </a:r>
            <a:r>
              <a:rPr lang="en-US" b="0" dirty="0" err="1">
                <a:latin typeface="+mn-lt"/>
              </a:rPr>
              <a:t>vấn</a:t>
            </a:r>
            <a:r>
              <a:rPr lang="en-US" b="0" dirty="0">
                <a:latin typeface="+mn-lt"/>
              </a:rPr>
              <a:t> </a:t>
            </a:r>
            <a:r>
              <a:rPr lang="en-US" b="0" dirty="0" err="1">
                <a:latin typeface="+mn-lt"/>
              </a:rPr>
              <a:t>đề</a:t>
            </a:r>
            <a:endParaRPr lang="en-US" b="0" dirty="0">
              <a:latin typeface="+mn-lt"/>
            </a:endParaRPr>
          </a:p>
        </p:txBody>
      </p:sp>
      <p:pic>
        <p:nvPicPr>
          <p:cNvPr id="8" name="Picture 6" descr="26,855 Coffee Shop Illustrations &amp;amp; Clip Art - iStock">
            <a:extLst>
              <a:ext uri="{FF2B5EF4-FFF2-40B4-BE49-F238E27FC236}">
                <a16:creationId xmlns:a16="http://schemas.microsoft.com/office/drawing/2014/main" id="{EE76D131-90CE-4B57-9BF5-9A16BB531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42" y="4840787"/>
            <a:ext cx="3049789" cy="13255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2D2113-9D9A-4A14-AAB2-B44FEDCAF77B}"/>
              </a:ext>
            </a:extLst>
          </p:cNvPr>
          <p:cNvSpPr txBox="1"/>
          <p:nvPr/>
        </p:nvSpPr>
        <p:spPr>
          <a:xfrm>
            <a:off x="1039966" y="6365789"/>
            <a:ext cx="2153154" cy="307777"/>
          </a:xfrm>
          <a:prstGeom prst="rect">
            <a:avLst/>
          </a:prstGeom>
          <a:noFill/>
        </p:spPr>
        <p:txBody>
          <a:bodyPr wrap="none" rtlCol="0">
            <a:spAutoFit/>
          </a:bodyPr>
          <a:lstStyle/>
          <a:p>
            <a:r>
              <a:rPr lang="vi-VN" sz="1400" i="1" dirty="0"/>
              <a:t>Nguồn hình ảnh</a:t>
            </a:r>
            <a:r>
              <a:rPr lang="vi-VN" sz="1400" i="1"/>
              <a:t>: Internet</a:t>
            </a:r>
            <a:endParaRPr lang="en-US" sz="1400" i="1" dirty="0"/>
          </a:p>
        </p:txBody>
      </p:sp>
      <p:pic>
        <p:nvPicPr>
          <p:cNvPr id="10" name="Picture 2">
            <a:extLst>
              <a:ext uri="{FF2B5EF4-FFF2-40B4-BE49-F238E27FC236}">
                <a16:creationId xmlns:a16="http://schemas.microsoft.com/office/drawing/2014/main" id="{078B0CE3-7342-488C-97C1-7FBDDB86E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218455" y="2106333"/>
            <a:ext cx="5080179" cy="31714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4E7CA62-ABFA-4E39-9F09-5AD73701F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7231" y="362929"/>
            <a:ext cx="1964427" cy="2062648"/>
          </a:xfrm>
          <a:prstGeom prst="rect">
            <a:avLst/>
          </a:prstGeom>
        </p:spPr>
      </p:pic>
      <p:pic>
        <p:nvPicPr>
          <p:cNvPr id="12" name="Picture 12" descr="Free Baby Crying Clipart, Download Free Baby Crying Clipart png images,  Free ClipArts on Clipart Library">
            <a:extLst>
              <a:ext uri="{FF2B5EF4-FFF2-40B4-BE49-F238E27FC236}">
                <a16:creationId xmlns:a16="http://schemas.microsoft.com/office/drawing/2014/main" id="{FCEEB9C8-AC5A-48D1-8467-2F4E9300D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9482" y="4558248"/>
            <a:ext cx="1692176" cy="155006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378D1152-1AB4-42C3-AB9D-7421E1866A09}"/>
              </a:ext>
            </a:extLst>
          </p:cNvPr>
          <p:cNvSpPr/>
          <p:nvPr/>
        </p:nvSpPr>
        <p:spPr>
          <a:xfrm rot="20111664">
            <a:off x="3803709" y="4753911"/>
            <a:ext cx="469783" cy="2936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5F81E0CF-1FCD-476C-A9B9-82F9DD2EEC2C}"/>
              </a:ext>
            </a:extLst>
          </p:cNvPr>
          <p:cNvSpPr/>
          <p:nvPr/>
        </p:nvSpPr>
        <p:spPr>
          <a:xfrm rot="12471404">
            <a:off x="9141359" y="4650992"/>
            <a:ext cx="469783" cy="2936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A9DE56B6-F524-409D-B744-6D9883B304B9}"/>
              </a:ext>
            </a:extLst>
          </p:cNvPr>
          <p:cNvSpPr/>
          <p:nvPr/>
        </p:nvSpPr>
        <p:spPr>
          <a:xfrm rot="8554957">
            <a:off x="8950581" y="1975727"/>
            <a:ext cx="469783" cy="2936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B9D6C4-4915-46C3-AD44-DDEAFAC4DC93}"/>
              </a:ext>
            </a:extLst>
          </p:cNvPr>
          <p:cNvSpPr>
            <a:spLocks noGrp="1"/>
          </p:cNvSpPr>
          <p:nvPr>
            <p:ph type="sldNum" sz="quarter" idx="12"/>
          </p:nvPr>
        </p:nvSpPr>
        <p:spPr/>
        <p:txBody>
          <a:bodyPr/>
          <a:lstStyle/>
          <a:p>
            <a:fld id="{1880F96C-824F-4C37-99B8-7E149B40C9DC}" type="slidenum">
              <a:rPr lang="en-US" smtClean="0"/>
              <a:pPr/>
              <a:t>4</a:t>
            </a:fld>
            <a:endParaRPr lang="en-US"/>
          </a:p>
        </p:txBody>
      </p:sp>
    </p:spTree>
    <p:extLst>
      <p:ext uri="{BB962C8B-B14F-4D97-AF65-F5344CB8AC3E}">
        <p14:creationId xmlns:p14="http://schemas.microsoft.com/office/powerpoint/2010/main" val="3425562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Đánh giá chất lượng</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40</a:t>
            </a:fld>
            <a:endParaRPr lang="en-US"/>
          </a:p>
        </p:txBody>
      </p:sp>
      <p:sp>
        <p:nvSpPr>
          <p:cNvPr id="15" name="TextBox 14">
            <a:extLst>
              <a:ext uri="{FF2B5EF4-FFF2-40B4-BE49-F238E27FC236}">
                <a16:creationId xmlns:a16="http://schemas.microsoft.com/office/drawing/2014/main" id="{4A74E999-7F2A-4D4F-B685-0A2B4BAE4EFC}"/>
              </a:ext>
            </a:extLst>
          </p:cNvPr>
          <p:cNvSpPr txBox="1"/>
          <p:nvPr/>
        </p:nvSpPr>
        <p:spPr>
          <a:xfrm>
            <a:off x="1149867" y="6016053"/>
            <a:ext cx="9892266" cy="707886"/>
          </a:xfrm>
          <a:prstGeom prst="rect">
            <a:avLst/>
          </a:prstGeom>
          <a:noFill/>
        </p:spPr>
        <p:txBody>
          <a:bodyPr wrap="square" rtlCol="0">
            <a:spAutoFit/>
          </a:bodyPr>
          <a:lstStyle/>
          <a:p>
            <a:pPr algn="ctr"/>
            <a:r>
              <a:rPr lang="vi-VN" sz="2000" b="1" i="1" dirty="0"/>
              <a:t>Bảng 4.3</a:t>
            </a:r>
            <a:r>
              <a:rPr lang="vi-VN" sz="2000" i="1" dirty="0"/>
              <a:t>: So sánh metrics với các ứng dụng Sox 14.4.2, CrystalSound 0.15.2 (trên) và 1.4.0.0 (dưới) trên tiếng Việt</a:t>
            </a:r>
            <a:endParaRPr lang="en-US" sz="2000" i="1" dirty="0"/>
          </a:p>
        </p:txBody>
      </p:sp>
      <p:pic>
        <p:nvPicPr>
          <p:cNvPr id="5" name="Picture 4">
            <a:extLst>
              <a:ext uri="{FF2B5EF4-FFF2-40B4-BE49-F238E27FC236}">
                <a16:creationId xmlns:a16="http://schemas.microsoft.com/office/drawing/2014/main" id="{A4687D53-119F-4E04-A211-C1C924D725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14908" y="1552353"/>
            <a:ext cx="8920857" cy="4463700"/>
          </a:xfrm>
          <a:prstGeom prst="rect">
            <a:avLst/>
          </a:prstGeom>
        </p:spPr>
      </p:pic>
    </p:spTree>
    <p:extLst>
      <p:ext uri="{BB962C8B-B14F-4D97-AF65-F5344CB8AC3E}">
        <p14:creationId xmlns:p14="http://schemas.microsoft.com/office/powerpoint/2010/main" val="159964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Lọc nhiễu thời gian thực</a:t>
            </a:r>
            <a:endParaRPr lang="en-US" sz="4800" dirty="0">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8CE5A639-453F-41B6-9954-7A9760D6890A}"/>
              </a:ext>
            </a:extLst>
          </p:cNvPr>
          <p:cNvGrpSpPr/>
          <p:nvPr/>
        </p:nvGrpSpPr>
        <p:grpSpPr>
          <a:xfrm>
            <a:off x="247608" y="1706725"/>
            <a:ext cx="11565164" cy="4734744"/>
            <a:chOff x="247608" y="1706724"/>
            <a:chExt cx="10726848" cy="5266476"/>
          </a:xfrm>
        </p:grpSpPr>
        <p:sp>
          <p:nvSpPr>
            <p:cNvPr id="8" name="Rectangle 7">
              <a:extLst>
                <a:ext uri="{FF2B5EF4-FFF2-40B4-BE49-F238E27FC236}">
                  <a16:creationId xmlns:a16="http://schemas.microsoft.com/office/drawing/2014/main" id="{D3A20ADF-354B-4E14-8253-D14DFAE88AB5}"/>
                </a:ext>
              </a:extLst>
            </p:cNvPr>
            <p:cNvSpPr/>
            <p:nvPr/>
          </p:nvSpPr>
          <p:spPr>
            <a:xfrm>
              <a:off x="838200" y="3925557"/>
              <a:ext cx="10136256" cy="192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7F7C2F-90D2-4D34-9940-73D668701BA7}"/>
                </a:ext>
              </a:extLst>
            </p:cNvPr>
            <p:cNvSpPr txBox="1"/>
            <p:nvPr/>
          </p:nvSpPr>
          <p:spPr>
            <a:xfrm>
              <a:off x="1043602" y="4275446"/>
              <a:ext cx="3094383" cy="400110"/>
            </a:xfrm>
            <a:prstGeom prst="rect">
              <a:avLst/>
            </a:prstGeom>
            <a:noFill/>
            <a:ln>
              <a:noFill/>
            </a:ln>
          </p:spPr>
          <p:txBody>
            <a:bodyPr wrap="square" rtlCol="0">
              <a:spAutoFit/>
            </a:bodyPr>
            <a:lstStyle/>
            <a:p>
              <a:r>
                <a:rPr lang="vi-VN" sz="2000" i="1" dirty="0"/>
                <a:t>Kernel mode</a:t>
              </a:r>
              <a:endParaRPr lang="en-US" sz="2000" i="1" dirty="0"/>
            </a:p>
          </p:txBody>
        </p:sp>
        <p:sp>
          <p:nvSpPr>
            <p:cNvPr id="10" name="TextBox 9">
              <a:extLst>
                <a:ext uri="{FF2B5EF4-FFF2-40B4-BE49-F238E27FC236}">
                  <a16:creationId xmlns:a16="http://schemas.microsoft.com/office/drawing/2014/main" id="{EA0443E7-B780-4FE9-B61D-90E61F509DAC}"/>
                </a:ext>
              </a:extLst>
            </p:cNvPr>
            <p:cNvSpPr txBox="1"/>
            <p:nvPr/>
          </p:nvSpPr>
          <p:spPr>
            <a:xfrm>
              <a:off x="1043603" y="3429000"/>
              <a:ext cx="3094383" cy="400110"/>
            </a:xfrm>
            <a:prstGeom prst="rect">
              <a:avLst/>
            </a:prstGeom>
            <a:noFill/>
            <a:ln>
              <a:noFill/>
            </a:ln>
          </p:spPr>
          <p:txBody>
            <a:bodyPr wrap="square" rtlCol="0">
              <a:spAutoFit/>
            </a:bodyPr>
            <a:lstStyle/>
            <a:p>
              <a:r>
                <a:rPr lang="vi-VN" sz="2000" i="1" dirty="0"/>
                <a:t>User mode</a:t>
              </a:r>
              <a:endParaRPr lang="en-US" sz="2000" i="1" dirty="0"/>
            </a:p>
          </p:txBody>
        </p:sp>
        <p:sp>
          <p:nvSpPr>
            <p:cNvPr id="11" name="Rectangle 10">
              <a:extLst>
                <a:ext uri="{FF2B5EF4-FFF2-40B4-BE49-F238E27FC236}">
                  <a16:creationId xmlns:a16="http://schemas.microsoft.com/office/drawing/2014/main" id="{B57E1631-0742-4802-A57A-4BD12335E325}"/>
                </a:ext>
              </a:extLst>
            </p:cNvPr>
            <p:cNvSpPr/>
            <p:nvPr/>
          </p:nvSpPr>
          <p:spPr>
            <a:xfrm>
              <a:off x="2657388" y="1706724"/>
              <a:ext cx="5278597" cy="1892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305DB258-D653-4534-9771-3B0131E1D62A}"/>
                </a:ext>
              </a:extLst>
            </p:cNvPr>
            <p:cNvSpPr txBox="1"/>
            <p:nvPr/>
          </p:nvSpPr>
          <p:spPr>
            <a:xfrm>
              <a:off x="2657388" y="1706724"/>
              <a:ext cx="1803634" cy="369332"/>
            </a:xfrm>
            <a:prstGeom prst="rect">
              <a:avLst/>
            </a:prstGeom>
            <a:noFill/>
          </p:spPr>
          <p:txBody>
            <a:bodyPr wrap="square" rtlCol="0">
              <a:spAutoFit/>
            </a:bodyPr>
            <a:lstStyle/>
            <a:p>
              <a:pPr algn="ctr"/>
              <a:r>
                <a:rPr lang="vi-VN" dirty="0"/>
                <a:t>Win32 Service</a:t>
              </a:r>
              <a:endParaRPr lang="en-US" dirty="0"/>
            </a:p>
          </p:txBody>
        </p:sp>
        <p:sp>
          <p:nvSpPr>
            <p:cNvPr id="5" name="Arrow: Right 4">
              <a:extLst>
                <a:ext uri="{FF2B5EF4-FFF2-40B4-BE49-F238E27FC236}">
                  <a16:creationId xmlns:a16="http://schemas.microsoft.com/office/drawing/2014/main" id="{6419145E-F6A5-4120-988C-D808A9A7361C}"/>
                </a:ext>
              </a:extLst>
            </p:cNvPr>
            <p:cNvSpPr/>
            <p:nvPr/>
          </p:nvSpPr>
          <p:spPr>
            <a:xfrm>
              <a:off x="2046603"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89D35EB-E340-46D8-902F-BA40046A79FE}"/>
                </a:ext>
              </a:extLst>
            </p:cNvPr>
            <p:cNvSpPr/>
            <p:nvPr/>
          </p:nvSpPr>
          <p:spPr>
            <a:xfrm rot="16200000">
              <a:off x="2791185" y="365428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D99F1842-C6B9-445F-9232-29D28D8F9C1B}"/>
                </a:ext>
              </a:extLst>
            </p:cNvPr>
            <p:cNvSpPr/>
            <p:nvPr/>
          </p:nvSpPr>
          <p:spPr>
            <a:xfrm>
              <a:off x="3058954"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2B2AE-A887-4B3E-8319-E3414987DA64}"/>
                </a:ext>
              </a:extLst>
            </p:cNvPr>
            <p:cNvSpPr/>
            <p:nvPr/>
          </p:nvSpPr>
          <p:spPr>
            <a:xfrm>
              <a:off x="247608" y="5142934"/>
              <a:ext cx="1591987" cy="7091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thật</a:t>
              </a:r>
              <a:endParaRPr lang="en-US" dirty="0"/>
            </a:p>
          </p:txBody>
        </p:sp>
        <p:sp>
          <p:nvSpPr>
            <p:cNvPr id="16" name="Rectangle 15">
              <a:extLst>
                <a:ext uri="{FF2B5EF4-FFF2-40B4-BE49-F238E27FC236}">
                  <a16:creationId xmlns:a16="http://schemas.microsoft.com/office/drawing/2014/main" id="{53C97D6E-73DC-445A-BD06-EF8BA716E1E1}"/>
                </a:ext>
              </a:extLst>
            </p:cNvPr>
            <p:cNvSpPr/>
            <p:nvPr/>
          </p:nvSpPr>
          <p:spPr>
            <a:xfrm>
              <a:off x="3058954" y="2249285"/>
              <a:ext cx="4449193" cy="70915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Pipeline lọc nhiễu động</a:t>
              </a:r>
              <a:endParaRPr lang="en-US" dirty="0">
                <a:solidFill>
                  <a:schemeClr val="tx1"/>
                </a:solidFill>
              </a:endParaRPr>
            </a:p>
          </p:txBody>
        </p:sp>
        <p:sp>
          <p:nvSpPr>
            <p:cNvPr id="17" name="Arrow: Right 16">
              <a:extLst>
                <a:ext uri="{FF2B5EF4-FFF2-40B4-BE49-F238E27FC236}">
                  <a16:creationId xmlns:a16="http://schemas.microsoft.com/office/drawing/2014/main" id="{A25B91A6-E194-4FC7-BC58-C34FF20874B2}"/>
                </a:ext>
              </a:extLst>
            </p:cNvPr>
            <p:cNvSpPr/>
            <p:nvPr/>
          </p:nvSpPr>
          <p:spPr>
            <a:xfrm rot="5400000">
              <a:off x="6486877"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3C966B-4BC0-4D63-8C9C-16ACC624A837}"/>
                </a:ext>
              </a:extLst>
            </p:cNvPr>
            <p:cNvSpPr/>
            <p:nvPr/>
          </p:nvSpPr>
          <p:spPr>
            <a:xfrm>
              <a:off x="9099391" y="5142934"/>
              <a:ext cx="1591987"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Microphone ảo</a:t>
              </a:r>
              <a:endParaRPr lang="en-US" dirty="0"/>
            </a:p>
          </p:txBody>
        </p:sp>
        <p:sp>
          <p:nvSpPr>
            <p:cNvPr id="19" name="Arrow: Right 18">
              <a:extLst>
                <a:ext uri="{FF2B5EF4-FFF2-40B4-BE49-F238E27FC236}">
                  <a16:creationId xmlns:a16="http://schemas.microsoft.com/office/drawing/2014/main" id="{DF0BF233-5AFA-45A8-8B77-00D5248CFF76}"/>
                </a:ext>
              </a:extLst>
            </p:cNvPr>
            <p:cNvSpPr/>
            <p:nvPr/>
          </p:nvSpPr>
          <p:spPr>
            <a:xfrm>
              <a:off x="8024598" y="5249299"/>
              <a:ext cx="805343" cy="49642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ylinder 19">
              <a:extLst>
                <a:ext uri="{FF2B5EF4-FFF2-40B4-BE49-F238E27FC236}">
                  <a16:creationId xmlns:a16="http://schemas.microsoft.com/office/drawing/2014/main" id="{8E301962-6E2B-4D40-9864-E7B7673449E0}"/>
                </a:ext>
              </a:extLst>
            </p:cNvPr>
            <p:cNvSpPr/>
            <p:nvPr/>
          </p:nvSpPr>
          <p:spPr>
            <a:xfrm>
              <a:off x="6754647" y="4856631"/>
              <a:ext cx="1000502" cy="12817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B88833-550A-4DF8-B4E7-F1EF0B910F41}"/>
                </a:ext>
              </a:extLst>
            </p:cNvPr>
            <p:cNvSpPr txBox="1"/>
            <p:nvPr/>
          </p:nvSpPr>
          <p:spPr>
            <a:xfrm>
              <a:off x="2519682" y="6185815"/>
              <a:ext cx="2079045" cy="787385"/>
            </a:xfrm>
            <a:prstGeom prst="rect">
              <a:avLst/>
            </a:prstGeom>
            <a:noFill/>
            <a:ln>
              <a:noFill/>
            </a:ln>
          </p:spPr>
          <p:txBody>
            <a:bodyPr wrap="square" rtlCol="0">
              <a:spAutoFit/>
            </a:bodyPr>
            <a:lstStyle/>
            <a:p>
              <a:pPr algn="ctr"/>
              <a:r>
                <a:rPr lang="vi-VN" sz="2000" i="1" dirty="0"/>
                <a:t>Giọng nói </a:t>
              </a:r>
            </a:p>
            <a:p>
              <a:pPr algn="ctr"/>
              <a:r>
                <a:rPr lang="vi-VN" sz="2000" i="1" dirty="0"/>
                <a:t>lẫn tiếng ồn</a:t>
              </a:r>
              <a:endParaRPr lang="en-US" sz="2000" i="1" dirty="0"/>
            </a:p>
          </p:txBody>
        </p:sp>
        <p:sp>
          <p:nvSpPr>
            <p:cNvPr id="22" name="TextBox 21">
              <a:extLst>
                <a:ext uri="{FF2B5EF4-FFF2-40B4-BE49-F238E27FC236}">
                  <a16:creationId xmlns:a16="http://schemas.microsoft.com/office/drawing/2014/main" id="{00CF1B8C-D051-4F75-89BD-D89439E3C52A}"/>
                </a:ext>
              </a:extLst>
            </p:cNvPr>
            <p:cNvSpPr txBox="1"/>
            <p:nvPr/>
          </p:nvSpPr>
          <p:spPr>
            <a:xfrm>
              <a:off x="6215375" y="6185815"/>
              <a:ext cx="2079045" cy="400110"/>
            </a:xfrm>
            <a:prstGeom prst="rect">
              <a:avLst/>
            </a:prstGeom>
            <a:noFill/>
            <a:ln>
              <a:noFill/>
            </a:ln>
          </p:spPr>
          <p:txBody>
            <a:bodyPr wrap="square" rtlCol="0">
              <a:spAutoFit/>
            </a:bodyPr>
            <a:lstStyle/>
            <a:p>
              <a:pPr algn="ctr"/>
              <a:r>
                <a:rPr lang="vi-VN" sz="2000" i="1" dirty="0"/>
                <a:t>Giọng nói đã lọc</a:t>
              </a:r>
              <a:endParaRPr lang="en-US" sz="2000" i="1" dirty="0"/>
            </a:p>
          </p:txBody>
        </p:sp>
        <p:sp>
          <p:nvSpPr>
            <p:cNvPr id="23" name="Arrow: Right 22">
              <a:extLst>
                <a:ext uri="{FF2B5EF4-FFF2-40B4-BE49-F238E27FC236}">
                  <a16:creationId xmlns:a16="http://schemas.microsoft.com/office/drawing/2014/main" id="{89898707-A6FE-4451-9987-3CD1018D313F}"/>
                </a:ext>
              </a:extLst>
            </p:cNvPr>
            <p:cNvSpPr/>
            <p:nvPr/>
          </p:nvSpPr>
          <p:spPr>
            <a:xfrm rot="16200000">
              <a:off x="9127363" y="3651345"/>
              <a:ext cx="1536042" cy="50649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7E68DCF-4827-404C-8452-CBCB29A671A5}"/>
                </a:ext>
              </a:extLst>
            </p:cNvPr>
            <p:cNvSpPr/>
            <p:nvPr/>
          </p:nvSpPr>
          <p:spPr>
            <a:xfrm>
              <a:off x="8892695" y="2298223"/>
              <a:ext cx="2005378" cy="7091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solidFill>
                    <a:schemeClr val="tx1"/>
                  </a:solidFill>
                </a:rPr>
                <a:t>Ứng dụng khác</a:t>
              </a:r>
              <a:endParaRPr lang="en-US" dirty="0">
                <a:solidFill>
                  <a:schemeClr val="tx1"/>
                </a:solidFill>
              </a:endParaRPr>
            </a:p>
          </p:txBody>
        </p:sp>
      </p:grpSp>
      <p:sp>
        <p:nvSpPr>
          <p:cNvPr id="2" name="Slide Number Placeholder 1">
            <a:extLst>
              <a:ext uri="{FF2B5EF4-FFF2-40B4-BE49-F238E27FC236}">
                <a16:creationId xmlns:a16="http://schemas.microsoft.com/office/drawing/2014/main" id="{422AF5F8-79DE-47B3-AF14-0032FC84B2BA}"/>
              </a:ext>
            </a:extLst>
          </p:cNvPr>
          <p:cNvSpPr>
            <a:spLocks noGrp="1"/>
          </p:cNvSpPr>
          <p:nvPr>
            <p:ph type="sldNum" sz="quarter" idx="12"/>
          </p:nvPr>
        </p:nvSpPr>
        <p:spPr/>
        <p:txBody>
          <a:bodyPr/>
          <a:lstStyle/>
          <a:p>
            <a:fld id="{1880F96C-824F-4C37-99B8-7E149B40C9DC}" type="slidenum">
              <a:rPr lang="en-US" smtClean="0"/>
              <a:t>41</a:t>
            </a:fld>
            <a:endParaRPr lang="en-US"/>
          </a:p>
        </p:txBody>
      </p:sp>
      <p:sp>
        <p:nvSpPr>
          <p:cNvPr id="12" name="TextBox 11">
            <a:extLst>
              <a:ext uri="{FF2B5EF4-FFF2-40B4-BE49-F238E27FC236}">
                <a16:creationId xmlns:a16="http://schemas.microsoft.com/office/drawing/2014/main" id="{8AB4E7E5-9E93-41A6-8316-D5914D36669C}"/>
              </a:ext>
            </a:extLst>
          </p:cNvPr>
          <p:cNvSpPr txBox="1"/>
          <p:nvPr/>
        </p:nvSpPr>
        <p:spPr>
          <a:xfrm>
            <a:off x="1979229" y="6487655"/>
            <a:ext cx="7424097" cy="369332"/>
          </a:xfrm>
          <a:prstGeom prst="rect">
            <a:avLst/>
          </a:prstGeom>
          <a:noFill/>
        </p:spPr>
        <p:txBody>
          <a:bodyPr wrap="square" rtlCol="0">
            <a:spAutoFit/>
          </a:bodyPr>
          <a:lstStyle/>
          <a:p>
            <a:r>
              <a:rPr lang="vi-VN" b="1" i="1" dirty="0"/>
              <a:t>Hình 4.1:</a:t>
            </a:r>
            <a:r>
              <a:rPr lang="vi-VN" i="1" dirty="0"/>
              <a:t> Mô hình luồng dữ liệu của ứng dụng lọc nhiễu thời gian thực</a:t>
            </a:r>
            <a:endParaRPr lang="en-US" b="1" i="1" dirty="0"/>
          </a:p>
        </p:txBody>
      </p:sp>
    </p:spTree>
    <p:extLst>
      <p:ext uri="{BB962C8B-B14F-4D97-AF65-F5344CB8AC3E}">
        <p14:creationId xmlns:p14="http://schemas.microsoft.com/office/powerpoint/2010/main" val="3710127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Độ trễ của pipeline</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42</a:t>
            </a:fld>
            <a:endParaRPr lang="en-US"/>
          </a:p>
        </p:txBody>
      </p:sp>
      <p:pic>
        <p:nvPicPr>
          <p:cNvPr id="4" name="Picture 3">
            <a:extLst>
              <a:ext uri="{FF2B5EF4-FFF2-40B4-BE49-F238E27FC236}">
                <a16:creationId xmlns:a16="http://schemas.microsoft.com/office/drawing/2014/main" id="{4A423191-9C53-4667-827C-48430FCAEDAE}"/>
              </a:ext>
            </a:extLst>
          </p:cNvPr>
          <p:cNvPicPr>
            <a:picLocks noChangeAspect="1"/>
          </p:cNvPicPr>
          <p:nvPr/>
        </p:nvPicPr>
        <p:blipFill>
          <a:blip r:embed="rId4"/>
          <a:stretch>
            <a:fillRect/>
          </a:stretch>
        </p:blipFill>
        <p:spPr>
          <a:xfrm>
            <a:off x="435768" y="1876617"/>
            <a:ext cx="11320463" cy="1903047"/>
          </a:xfrm>
          <a:prstGeom prst="rect">
            <a:avLst/>
          </a:prstGeom>
        </p:spPr>
      </p:pic>
      <p:sp>
        <p:nvSpPr>
          <p:cNvPr id="5" name="TextBox 4">
            <a:extLst>
              <a:ext uri="{FF2B5EF4-FFF2-40B4-BE49-F238E27FC236}">
                <a16:creationId xmlns:a16="http://schemas.microsoft.com/office/drawing/2014/main" id="{ED1B03F0-21DA-4B4C-821B-C43BD1DFDF2A}"/>
              </a:ext>
            </a:extLst>
          </p:cNvPr>
          <p:cNvSpPr txBox="1"/>
          <p:nvPr/>
        </p:nvSpPr>
        <p:spPr>
          <a:xfrm>
            <a:off x="7418070" y="3926293"/>
            <a:ext cx="4434840" cy="2431435"/>
          </a:xfrm>
          <a:prstGeom prst="rect">
            <a:avLst/>
          </a:prstGeom>
          <a:noFill/>
        </p:spPr>
        <p:txBody>
          <a:bodyPr wrap="square" rtlCol="0">
            <a:spAutoFit/>
          </a:bodyPr>
          <a:lstStyle/>
          <a:p>
            <a:pPr marL="342900" indent="-342900">
              <a:buAutoNum type="arabicParenBoth"/>
            </a:pPr>
            <a:r>
              <a:rPr lang="vi-VN" sz="2000" dirty="0"/>
              <a:t> Đang sử dụng Google Meet</a:t>
            </a:r>
            <a:endParaRPr lang="vi-VN" sz="2400" dirty="0"/>
          </a:p>
          <a:p>
            <a:pPr lvl="1"/>
            <a:r>
              <a:rPr lang="vi-VN" i="1" dirty="0">
                <a:solidFill>
                  <a:schemeClr val="bg2">
                    <a:lumMod val="75000"/>
                  </a:schemeClr>
                </a:solidFill>
              </a:rPr>
              <a:t>(1.1) Chia sẻ màn hình (mở cửa sổ)</a:t>
            </a:r>
          </a:p>
          <a:p>
            <a:pPr lvl="1"/>
            <a:r>
              <a:rPr lang="vi-VN" i="1" dirty="0">
                <a:solidFill>
                  <a:schemeClr val="bg2">
                    <a:lumMod val="75000"/>
                  </a:schemeClr>
                </a:solidFill>
              </a:rPr>
              <a:t>(1.2) Chia sẻ màn hình (ẩn cửa sổ)</a:t>
            </a:r>
          </a:p>
          <a:p>
            <a:pPr lvl="1"/>
            <a:r>
              <a:rPr lang="vi-VN" i="1" dirty="0">
                <a:solidFill>
                  <a:schemeClr val="bg2">
                    <a:lumMod val="75000"/>
                  </a:schemeClr>
                </a:solidFill>
              </a:rPr>
              <a:t>(1.3) Không chia sẻ màn hình</a:t>
            </a:r>
          </a:p>
          <a:p>
            <a:pPr lvl="1"/>
            <a:endParaRPr lang="vi-VN" i="1" dirty="0">
              <a:solidFill>
                <a:schemeClr val="bg2">
                  <a:lumMod val="75000"/>
                </a:schemeClr>
              </a:solidFill>
            </a:endParaRPr>
          </a:p>
          <a:p>
            <a:pPr marL="342900" indent="-342900">
              <a:buAutoNum type="arabicParenBoth"/>
            </a:pPr>
            <a:r>
              <a:rPr lang="vi-VN" sz="2000" dirty="0"/>
              <a:t> Đang ghi âm bằng ứng dụng</a:t>
            </a:r>
          </a:p>
          <a:p>
            <a:pPr marL="342900" indent="-342900">
              <a:buAutoNum type="arabicParenBoth"/>
            </a:pPr>
            <a:endParaRPr lang="vi-VN" sz="2000" dirty="0"/>
          </a:p>
          <a:p>
            <a:pPr marL="342900" indent="-342900">
              <a:buAutoNum type="arabicParenBoth"/>
            </a:pPr>
            <a:r>
              <a:rPr lang="vi-VN" sz="2000" dirty="0"/>
              <a:t> Không sử dụng ứng dụng nào</a:t>
            </a:r>
          </a:p>
        </p:txBody>
      </p:sp>
      <p:sp>
        <p:nvSpPr>
          <p:cNvPr id="9" name="TextBox 8">
            <a:extLst>
              <a:ext uri="{FF2B5EF4-FFF2-40B4-BE49-F238E27FC236}">
                <a16:creationId xmlns:a16="http://schemas.microsoft.com/office/drawing/2014/main" id="{D5A52957-976E-466D-A454-A98F8B376B8E}"/>
              </a:ext>
            </a:extLst>
          </p:cNvPr>
          <p:cNvSpPr txBox="1"/>
          <p:nvPr/>
        </p:nvSpPr>
        <p:spPr>
          <a:xfrm>
            <a:off x="0" y="3908941"/>
            <a:ext cx="5726430" cy="400110"/>
          </a:xfrm>
          <a:prstGeom prst="rect">
            <a:avLst/>
          </a:prstGeom>
          <a:noFill/>
        </p:spPr>
        <p:txBody>
          <a:bodyPr wrap="square" rtlCol="0">
            <a:spAutoFit/>
          </a:bodyPr>
          <a:lstStyle/>
          <a:p>
            <a:pPr algn="ctr"/>
            <a:r>
              <a:rPr lang="vi-VN" sz="2000" b="1" i="1" dirty="0"/>
              <a:t>Bảng 4.4</a:t>
            </a:r>
            <a:r>
              <a:rPr lang="vi-VN" sz="2000" i="1" dirty="0"/>
              <a:t>: Độ trễ được đo theo các trường hợp</a:t>
            </a:r>
            <a:endParaRPr lang="en-US" sz="2000" i="1" dirty="0"/>
          </a:p>
        </p:txBody>
      </p:sp>
      <p:sp>
        <p:nvSpPr>
          <p:cNvPr id="12" name="TextBox 11">
            <a:extLst>
              <a:ext uri="{FF2B5EF4-FFF2-40B4-BE49-F238E27FC236}">
                <a16:creationId xmlns:a16="http://schemas.microsoft.com/office/drawing/2014/main" id="{FD596949-69F1-4BB6-8B01-EC9DC0469429}"/>
              </a:ext>
            </a:extLst>
          </p:cNvPr>
          <p:cNvSpPr txBox="1"/>
          <p:nvPr/>
        </p:nvSpPr>
        <p:spPr>
          <a:xfrm>
            <a:off x="166248" y="6088790"/>
            <a:ext cx="4097141" cy="646331"/>
          </a:xfrm>
          <a:prstGeom prst="rect">
            <a:avLst/>
          </a:prstGeom>
          <a:noFill/>
        </p:spPr>
        <p:txBody>
          <a:bodyPr wrap="square" rtlCol="0">
            <a:spAutoFit/>
          </a:bodyPr>
          <a:lstStyle/>
          <a:p>
            <a:r>
              <a:rPr lang="vi-VN" i="1" dirty="0"/>
              <a:t>Thực nghiệm trên máy CPU 4 cores, không GPU, RAM 4GB</a:t>
            </a:r>
            <a:endParaRPr lang="en-US" i="1" dirty="0"/>
          </a:p>
        </p:txBody>
      </p:sp>
      <p:cxnSp>
        <p:nvCxnSpPr>
          <p:cNvPr id="13" name="Straight Connector 12">
            <a:extLst>
              <a:ext uri="{FF2B5EF4-FFF2-40B4-BE49-F238E27FC236}">
                <a16:creationId xmlns:a16="http://schemas.microsoft.com/office/drawing/2014/main" id="{59D8CF90-66FB-470F-A78A-EEFC4E052548}"/>
              </a:ext>
            </a:extLst>
          </p:cNvPr>
          <p:cNvCxnSpPr/>
          <p:nvPr/>
        </p:nvCxnSpPr>
        <p:spPr>
          <a:xfrm>
            <a:off x="166249" y="6088790"/>
            <a:ext cx="37341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92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Tổng kết</a:t>
            </a:r>
            <a:endParaRPr lang="en-US" sz="4800"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43</a:t>
            </a:fld>
            <a:endParaRPr lang="en-US"/>
          </a:p>
        </p:txBody>
      </p:sp>
      <p:sp>
        <p:nvSpPr>
          <p:cNvPr id="11" name="Content Placeholder 6">
            <a:extLst>
              <a:ext uri="{FF2B5EF4-FFF2-40B4-BE49-F238E27FC236}">
                <a16:creationId xmlns:a16="http://schemas.microsoft.com/office/drawing/2014/main" id="{9261B30F-EF1B-474B-8CF9-12503BC667E2}"/>
              </a:ext>
            </a:extLst>
          </p:cNvPr>
          <p:cNvSpPr>
            <a:spLocks noGrp="1"/>
          </p:cNvSpPr>
          <p:nvPr>
            <p:ph idx="1"/>
          </p:nvPr>
        </p:nvSpPr>
        <p:spPr>
          <a:xfrm>
            <a:off x="838200" y="1786029"/>
            <a:ext cx="10328910" cy="4351338"/>
          </a:xfrm>
        </p:spPr>
        <p:txBody>
          <a:bodyPr/>
          <a:lstStyle/>
          <a:p>
            <a:r>
              <a:rPr lang="vi-VN" dirty="0">
                <a:latin typeface="Calibri" panose="020F0502020204030204" pitchFamily="34" charset="0"/>
                <a:cs typeface="Calibri" panose="020F0502020204030204" pitchFamily="34" charset="0"/>
              </a:rPr>
              <a:t>Kết quả đạt được</a:t>
            </a:r>
          </a:p>
          <a:p>
            <a:pPr lvl="1"/>
            <a:r>
              <a:rPr lang="vi-VN" dirty="0">
                <a:latin typeface="Calibri" panose="020F0502020204030204" pitchFamily="34" charset="0"/>
                <a:cs typeface="Calibri" panose="020F0502020204030204" pitchFamily="34" charset="0"/>
              </a:rPr>
              <a:t>Thiết kế và ứng dụng mô hình và hàm mất mát đề xuất</a:t>
            </a:r>
          </a:p>
          <a:p>
            <a:pPr lvl="1"/>
            <a:r>
              <a:rPr lang="vi-VN" dirty="0">
                <a:latin typeface="Calibri" panose="020F0502020204030204" pitchFamily="34" charset="0"/>
                <a:cs typeface="Calibri" panose="020F0502020204030204" pitchFamily="34" charset="0"/>
              </a:rPr>
              <a:t>Ứng dụng khá hoàn thiện các chức năng cơ bản</a:t>
            </a:r>
          </a:p>
          <a:p>
            <a:pPr lvl="1"/>
            <a:r>
              <a:rPr lang="vi-VN" dirty="0">
                <a:latin typeface="Calibri" panose="020F0502020204030204" pitchFamily="34" charset="0"/>
                <a:cs typeface="Calibri" panose="020F0502020204030204" pitchFamily="34" charset="0"/>
              </a:rPr>
              <a:t>Độ trễ, lượng tham số và chất lượng mô hình đạt mức kì vọng</a:t>
            </a:r>
          </a:p>
          <a:p>
            <a:pPr lvl="1"/>
            <a:endParaRPr lang="vi-VN" dirty="0">
              <a:latin typeface="Calibri" panose="020F0502020204030204" pitchFamily="34" charset="0"/>
              <a:cs typeface="Calibri" panose="020F0502020204030204" pitchFamily="34" charset="0"/>
            </a:endParaRPr>
          </a:p>
          <a:p>
            <a:r>
              <a:rPr lang="vi-VN">
                <a:latin typeface="Calibri" panose="020F0502020204030204" pitchFamily="34" charset="0"/>
                <a:cs typeface="Calibri" panose="020F0502020204030204" pitchFamily="34" charset="0"/>
              </a:rPr>
              <a:t>Hạn chế</a:t>
            </a:r>
            <a:endParaRPr lang="vi-VN" dirty="0">
              <a:latin typeface="Calibri" panose="020F0502020204030204" pitchFamily="34" charset="0"/>
              <a:cs typeface="Calibri" panose="020F0502020204030204" pitchFamily="34" charset="0"/>
            </a:endParaRPr>
          </a:p>
          <a:p>
            <a:pPr lvl="1"/>
            <a:r>
              <a:rPr lang="vi-VN" dirty="0">
                <a:latin typeface="Calibri" panose="020F0502020204030204" pitchFamily="34" charset="0"/>
                <a:cs typeface="Calibri" panose="020F0502020204030204" pitchFamily="34" charset="0"/>
              </a:rPr>
              <a:t>Phạm vi lọc nhiễu vẫn chưa đủ bao quát rộng</a:t>
            </a:r>
          </a:p>
          <a:p>
            <a:pPr lvl="1"/>
            <a:r>
              <a:rPr lang="vi-VN" dirty="0">
                <a:latin typeface="Calibri" panose="020F0502020204030204" pitchFamily="34" charset="0"/>
                <a:cs typeface="Calibri" panose="020F0502020204030204" pitchFamily="34" charset="0"/>
              </a:rPr>
              <a:t>Chỉ đang được huấn luyện với tiếng Anh</a:t>
            </a:r>
          </a:p>
        </p:txBody>
      </p:sp>
    </p:spTree>
    <p:extLst>
      <p:ext uri="{BB962C8B-B14F-4D97-AF65-F5344CB8AC3E}">
        <p14:creationId xmlns:p14="http://schemas.microsoft.com/office/powerpoint/2010/main" val="369448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vi-VN" dirty="0">
                <a:latin typeface="Calibri Light" panose="020F0302020204030204" pitchFamily="34" charset="0"/>
                <a:cs typeface="Calibri Light" panose="020F0302020204030204" pitchFamily="34" charset="0"/>
              </a:rPr>
              <a:t>DEMO</a:t>
            </a:r>
            <a:endParaRPr lang="en-US" dirty="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01FEF240-3595-4585-9062-5EA3BB82791E}"/>
              </a:ext>
            </a:extLst>
          </p:cNvPr>
          <p:cNvSpPr>
            <a:spLocks noGrp="1"/>
          </p:cNvSpPr>
          <p:nvPr>
            <p:ph type="sldNum" sz="quarter" idx="12"/>
          </p:nvPr>
        </p:nvSpPr>
        <p:spPr>
          <a:xfrm>
            <a:off x="8610600" y="6369996"/>
            <a:ext cx="2743200" cy="365125"/>
          </a:xfrm>
          <a:prstGeom prst="rect">
            <a:avLst/>
          </a:prstGeom>
        </p:spPr>
        <p:txBody>
          <a:bodyPr/>
          <a:lstStyle/>
          <a:p>
            <a:fld id="{1880F96C-824F-4C37-99B8-7E149B40C9DC}" type="slidenum">
              <a:rPr lang="en-US" smtClean="0"/>
              <a:t>44</a:t>
            </a:fld>
            <a:endParaRPr lang="en-US"/>
          </a:p>
        </p:txBody>
      </p:sp>
    </p:spTree>
    <p:extLst>
      <p:ext uri="{BB962C8B-B14F-4D97-AF65-F5344CB8AC3E}">
        <p14:creationId xmlns:p14="http://schemas.microsoft.com/office/powerpoint/2010/main" val="4246891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A5A5E-3A80-4212-8FBE-EA86CF98BCE3}"/>
              </a:ext>
            </a:extLst>
          </p:cNvPr>
          <p:cNvSpPr>
            <a:spLocks noGrp="1"/>
          </p:cNvSpPr>
          <p:nvPr>
            <p:ph type="sldNum" sz="quarter" idx="12"/>
          </p:nvPr>
        </p:nvSpPr>
        <p:spPr/>
        <p:txBody>
          <a:bodyPr/>
          <a:lstStyle/>
          <a:p>
            <a:fld id="{1880F96C-824F-4C37-99B8-7E149B40C9DC}" type="slidenum">
              <a:rPr lang="en-US" smtClean="0"/>
              <a:t>45</a:t>
            </a:fld>
            <a:endParaRPr lang="en-US"/>
          </a:p>
        </p:txBody>
      </p:sp>
      <p:pic>
        <p:nvPicPr>
          <p:cNvPr id="8" name="DEMO">
            <a:hlinkClick r:id="" action="ppaction://media"/>
            <a:extLst>
              <a:ext uri="{FF2B5EF4-FFF2-40B4-BE49-F238E27FC236}">
                <a16:creationId xmlns:a16="http://schemas.microsoft.com/office/drawing/2014/main" id="{B3C70FB4-6E62-40EA-874A-9AAEE6B1325F}"/>
              </a:ext>
            </a:extLst>
          </p:cNvPr>
          <p:cNvPicPr>
            <a:picLocks noGrp="1" noChangeAspect="1"/>
          </p:cNvPicPr>
          <p:nvPr>
            <p:ph idx="1"/>
            <a:videoFile r:link="rId1"/>
            <p:extLst>
              <p:ext uri="{DAA4B4D4-6D71-4841-9C94-3DE7FCFB9230}">
                <p14:media xmlns:p14="http://schemas.microsoft.com/office/powerpoint/2010/main" r:embed="rId2">
                  <p14:trim st="2227" end="2210"/>
                </p14:media>
              </p:ext>
            </p:extLst>
          </p:nvPr>
        </p:nvPicPr>
        <p:blipFill>
          <a:blip r:embed="rId5"/>
          <a:stretch>
            <a:fillRect/>
          </a:stretch>
        </p:blipFill>
        <p:spPr>
          <a:xfrm>
            <a:off x="684028" y="683449"/>
            <a:ext cx="10823944" cy="5491102"/>
          </a:xfrm>
        </p:spPr>
      </p:pic>
    </p:spTree>
    <p:extLst>
      <p:ext uri="{BB962C8B-B14F-4D97-AF65-F5344CB8AC3E}">
        <p14:creationId xmlns:p14="http://schemas.microsoft.com/office/powerpoint/2010/main" val="102995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a:t>
            </a:r>
            <a:r>
              <a:rPr lang="vi-VN"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Westhausen</a:t>
            </a:r>
            <a:r>
              <a:rPr lang="en-US" sz="2400" dirty="0">
                <a:latin typeface="Calibri" panose="020F0502020204030204" pitchFamily="34" charset="0"/>
                <a:cs typeface="Calibri" panose="020F0502020204030204" pitchFamily="34" charset="0"/>
              </a:rPr>
              <a:t>, N. L., &amp; Meyer, B. T. (2020). Dual-Signal Transformation LSTM Network for Real-Time Noise Suppression. In INTERSPEECH 2020 ISCA (pp. 2477-2481). ISCA.</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2</a:t>
            </a:r>
            <a:r>
              <a:rPr lang="vi-VN"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Hao, X., </a:t>
            </a:r>
            <a:r>
              <a:rPr lang="en-US" sz="2400" dirty="0" err="1">
                <a:latin typeface="Calibri" panose="020F0502020204030204" pitchFamily="34" charset="0"/>
                <a:cs typeface="Calibri" panose="020F0502020204030204" pitchFamily="34" charset="0"/>
              </a:rPr>
              <a:t>Su</a:t>
            </a:r>
            <a:r>
              <a:rPr lang="en-US" sz="2400" dirty="0">
                <a:latin typeface="Calibri" panose="020F0502020204030204" pitchFamily="34" charset="0"/>
                <a:cs typeface="Calibri" panose="020F0502020204030204" pitchFamily="34" charset="0"/>
              </a:rPr>
              <a:t>, X., </a:t>
            </a:r>
            <a:r>
              <a:rPr lang="en-US" sz="2400" dirty="0" err="1">
                <a:latin typeface="Calibri" panose="020F0502020204030204" pitchFamily="34" charset="0"/>
                <a:cs typeface="Calibri" panose="020F0502020204030204" pitchFamily="34" charset="0"/>
              </a:rPr>
              <a:t>Horaud</a:t>
            </a:r>
            <a:r>
              <a:rPr lang="en-US" sz="2400" dirty="0">
                <a:latin typeface="Calibri" panose="020F0502020204030204" pitchFamily="34" charset="0"/>
                <a:cs typeface="Calibri" panose="020F0502020204030204" pitchFamily="34" charset="0"/>
              </a:rPr>
              <a:t>, R., &amp; Li, X. (2021, June). </a:t>
            </a:r>
            <a:r>
              <a:rPr lang="en-US" sz="2400" dirty="0" err="1">
                <a:latin typeface="Calibri" panose="020F0502020204030204" pitchFamily="34" charset="0"/>
                <a:cs typeface="Calibri" panose="020F0502020204030204" pitchFamily="34" charset="0"/>
              </a:rPr>
              <a:t>FullSubNet</a:t>
            </a:r>
            <a:r>
              <a:rPr lang="en-US" sz="2400" dirty="0">
                <a:latin typeface="Calibri" panose="020F0502020204030204" pitchFamily="34" charset="0"/>
                <a:cs typeface="Calibri" panose="020F0502020204030204" pitchFamily="34" charset="0"/>
              </a:rPr>
              <a:t>: A Full-Band and Sub-Band Fusion Model for Real-Time Single-Channel Speech Enhancement. In ICASSP 2021-2021 IEEE International Conference on Acoustics, Speech and Signal Processing (ICASSP) (pp. 6633-6637). IEEE.</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[3] </a:t>
            </a:r>
            <a:r>
              <a:rPr lang="en-US" sz="2400" b="0" dirty="0">
                <a:solidFill>
                  <a:srgbClr val="222222"/>
                </a:solidFill>
                <a:effectLst/>
                <a:latin typeface="Calibri" panose="020F0502020204030204" pitchFamily="34" charset="0"/>
                <a:cs typeface="Calibri" panose="020F0502020204030204" pitchFamily="34" charset="0"/>
              </a:rPr>
              <a:t>Smyth, T. (2020). Music 175: Psychoacoustics Spring 2020. Music Journal, 3(2), 45-52.</a:t>
            </a:r>
            <a:endParaRPr lang="vi-VN" sz="2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D56E2BB-E41B-449D-97CE-CB3B16A40948}"/>
              </a:ext>
            </a:extLst>
          </p:cNvPr>
          <p:cNvSpPr>
            <a:spLocks noGrp="1"/>
          </p:cNvSpPr>
          <p:nvPr>
            <p:ph type="sldNum" sz="quarter" idx="12"/>
          </p:nvPr>
        </p:nvSpPr>
        <p:spPr/>
        <p:txBody>
          <a:bodyPr/>
          <a:lstStyle/>
          <a:p>
            <a:fld id="{1880F96C-824F-4C37-99B8-7E149B40C9DC}" type="slidenum">
              <a:rPr lang="en-US" smtClean="0"/>
              <a:pPr/>
              <a:t>46</a:t>
            </a:fld>
            <a:endParaRPr lang="en-US"/>
          </a:p>
        </p:txBody>
      </p:sp>
    </p:spTree>
    <p:extLst>
      <p:ext uri="{BB962C8B-B14F-4D97-AF65-F5344CB8AC3E}">
        <p14:creationId xmlns:p14="http://schemas.microsoft.com/office/powerpoint/2010/main" val="4264019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lnSpcReduction="10000"/>
          </a:bodyPr>
          <a:lstStyle/>
          <a:p>
            <a:pPr marL="0" indent="0">
              <a:buNone/>
            </a:pPr>
            <a:r>
              <a:rPr lang="vi-VN" sz="2400" dirty="0">
                <a:latin typeface="Calibri" panose="020F0502020204030204" pitchFamily="34" charset="0"/>
                <a:cs typeface="Calibri" panose="020F0502020204030204" pitchFamily="34" charset="0"/>
              </a:rPr>
              <a:t>[4] Taal, C. H., Hendriks, R. C., Heusdens, R., &amp; Jensen, J. (2010, March). A short-time objective intelligibility measure for time-frequency weighted noisy speech. In 2010 IEEE international conference on acoustics, speech and signal processing (pp. 4214-4217). IEEE. </a:t>
            </a:r>
          </a:p>
          <a:p>
            <a:pPr marL="0" indent="0">
              <a:buNone/>
            </a:pPr>
            <a:r>
              <a:rPr lang="vi-VN" sz="2400" dirty="0">
                <a:latin typeface="Calibri" panose="020F0502020204030204" pitchFamily="34" charset="0"/>
                <a:cs typeface="Calibri" panose="020F0502020204030204" pitchFamily="34" charset="0"/>
              </a:rPr>
              <a:t>[5] </a:t>
            </a:r>
            <a:r>
              <a:rPr lang="en-US" sz="2400" dirty="0">
                <a:latin typeface="Calibri" panose="020F0502020204030204" pitchFamily="34" charset="0"/>
                <a:cs typeface="Calibri" panose="020F0502020204030204" pitchFamily="34" charset="0"/>
              </a:rPr>
              <a:t>Rix, A. W., </a:t>
            </a:r>
            <a:r>
              <a:rPr lang="en-US" sz="2400" dirty="0" err="1">
                <a:latin typeface="Calibri" panose="020F0502020204030204" pitchFamily="34" charset="0"/>
                <a:cs typeface="Calibri" panose="020F0502020204030204" pitchFamily="34" charset="0"/>
              </a:rPr>
              <a:t>Beerends</a:t>
            </a:r>
            <a:r>
              <a:rPr lang="en-US" sz="2400" dirty="0">
                <a:latin typeface="Calibri" panose="020F0502020204030204" pitchFamily="34" charset="0"/>
                <a:cs typeface="Calibri" panose="020F0502020204030204" pitchFamily="34" charset="0"/>
              </a:rPr>
              <a:t>, J. G., Hollier, M. P., &amp; </a:t>
            </a:r>
            <a:r>
              <a:rPr lang="en-US" sz="2400" dirty="0" err="1">
                <a:latin typeface="Calibri" panose="020F0502020204030204" pitchFamily="34" charset="0"/>
                <a:cs typeface="Calibri" panose="020F0502020204030204" pitchFamily="34" charset="0"/>
              </a:rPr>
              <a:t>Hekstra</a:t>
            </a:r>
            <a:r>
              <a:rPr lang="en-US" sz="2400" dirty="0">
                <a:latin typeface="Calibri" panose="020F0502020204030204" pitchFamily="34" charset="0"/>
                <a:cs typeface="Calibri" panose="020F0502020204030204" pitchFamily="34" charset="0"/>
              </a:rPr>
              <a:t>, A. P. (2001, May). Perceptual evaluation of speech quality (PESQ)-a new method for speech quality assessment of telephone networks and codecs. In 2001 IEEE international conference on acoustics, speech, and signal processing. Proceedings (Cat. No. 01CH37221) (Vol. 2, pp. 749-752). IEEE.</a:t>
            </a:r>
            <a:endParaRPr lang="vi-VN" sz="2400" dirty="0">
              <a:latin typeface="Calibri" panose="020F0502020204030204" pitchFamily="34" charset="0"/>
              <a:cs typeface="Calibri" panose="020F0502020204030204" pitchFamily="34" charset="0"/>
            </a:endParaRPr>
          </a:p>
          <a:p>
            <a:pPr marL="0" indent="0">
              <a:buNone/>
            </a:pPr>
            <a:r>
              <a:rPr lang="vi-VN" sz="2400" dirty="0">
                <a:latin typeface="Calibri" panose="020F0502020204030204" pitchFamily="34" charset="0"/>
                <a:cs typeface="Calibri" panose="020F0502020204030204" pitchFamily="34" charset="0"/>
              </a:rPr>
              <a:t>[6] Reddy, C. K., Gopal, V., &amp; Cutler, R. (2021, June). Dnsmos: A non-intrusive perceptual objective speech quality metric to evaluate noise suppressors. In ICASSP 2021-2021 IEEE International Conference on Acoustics, Speech and Signal Processing (ICASSP) (pp. 6493-6497). IEEE.</a:t>
            </a:r>
          </a:p>
        </p:txBody>
      </p:sp>
      <p:sp>
        <p:nvSpPr>
          <p:cNvPr id="2" name="Slide Number Placeholder 1">
            <a:extLst>
              <a:ext uri="{FF2B5EF4-FFF2-40B4-BE49-F238E27FC236}">
                <a16:creationId xmlns:a16="http://schemas.microsoft.com/office/drawing/2014/main" id="{C5F85ADC-7C55-4B80-B33F-6C4248E20A31}"/>
              </a:ext>
            </a:extLst>
          </p:cNvPr>
          <p:cNvSpPr>
            <a:spLocks noGrp="1"/>
          </p:cNvSpPr>
          <p:nvPr>
            <p:ph type="sldNum" sz="quarter" idx="12"/>
          </p:nvPr>
        </p:nvSpPr>
        <p:spPr/>
        <p:txBody>
          <a:bodyPr/>
          <a:lstStyle/>
          <a:p>
            <a:fld id="{1880F96C-824F-4C37-99B8-7E149B40C9DC}" type="slidenum">
              <a:rPr lang="en-US" smtClean="0"/>
              <a:pPr/>
              <a:t>47</a:t>
            </a:fld>
            <a:endParaRPr lang="en-US"/>
          </a:p>
        </p:txBody>
      </p:sp>
    </p:spTree>
    <p:extLst>
      <p:ext uri="{BB962C8B-B14F-4D97-AF65-F5344CB8AC3E}">
        <p14:creationId xmlns:p14="http://schemas.microsoft.com/office/powerpoint/2010/main" val="594263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normAutofit/>
          </a:bodyPr>
          <a:lstStyle/>
          <a:p>
            <a:r>
              <a:rPr lang="vi-VN" sz="4800" dirty="0">
                <a:latin typeface="Calibri Light" panose="020F0302020204030204" pitchFamily="34" charset="0"/>
                <a:cs typeface="Calibri Light" panose="020F0302020204030204" pitchFamily="34" charset="0"/>
              </a:rPr>
              <a:t>Các tài liệu tham khảo chính</a:t>
            </a:r>
            <a:endParaRPr lang="en-US" sz="4800" dirty="0">
              <a:latin typeface="Calibri Light" panose="020F0302020204030204" pitchFamily="34" charset="0"/>
              <a:cs typeface="Calibri Light" panose="020F0302020204030204" pitchFamily="34" charset="0"/>
            </a:endParaRPr>
          </a:p>
        </p:txBody>
      </p:sp>
      <p:sp>
        <p:nvSpPr>
          <p:cNvPr id="7" name="Content Placeholder 6"/>
          <p:cNvSpPr>
            <a:spLocks noGrp="1"/>
          </p:cNvSpPr>
          <p:nvPr>
            <p:ph idx="1"/>
          </p:nvPr>
        </p:nvSpPr>
        <p:spPr/>
        <p:txBody>
          <a:bodyPr>
            <a:normAutofit/>
          </a:bodyPr>
          <a:lstStyle/>
          <a:p>
            <a:pPr marL="0" indent="0">
              <a:buNone/>
            </a:pPr>
            <a:r>
              <a:rPr lang="vi-VN" sz="2400" dirty="0">
                <a:latin typeface="Calibri" panose="020F0502020204030204" pitchFamily="34" charset="0"/>
                <a:cs typeface="Calibri" panose="020F0502020204030204" pitchFamily="34" charset="0"/>
              </a:rPr>
              <a:t>[7] </a:t>
            </a:r>
            <a:r>
              <a:rPr lang="en-US" sz="2400" dirty="0" err="1">
                <a:latin typeface="Calibri" panose="020F0502020204030204" pitchFamily="34" charset="0"/>
                <a:cs typeface="Calibri" panose="020F0502020204030204" pitchFamily="34" charset="0"/>
              </a:rPr>
              <a:t>Streijl</a:t>
            </a:r>
            <a:r>
              <a:rPr lang="en-US" sz="2400" dirty="0">
                <a:latin typeface="Calibri" panose="020F0502020204030204" pitchFamily="34" charset="0"/>
                <a:cs typeface="Calibri" panose="020F0502020204030204" pitchFamily="34" charset="0"/>
              </a:rPr>
              <a:t>, R. C., Winkler, S., &amp; Hands, D. S. (2016). Mean opinion score (MOS) revisited: methods and applications, limitations and alternatives. Multimedia Systems, 22(2), 213-227.</a:t>
            </a:r>
            <a:endParaRPr lang="vi-VN" sz="2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421105E-FDC2-401F-8148-916301E128AD}"/>
              </a:ext>
            </a:extLst>
          </p:cNvPr>
          <p:cNvSpPr>
            <a:spLocks noGrp="1"/>
          </p:cNvSpPr>
          <p:nvPr>
            <p:ph type="sldNum" sz="quarter" idx="12"/>
          </p:nvPr>
        </p:nvSpPr>
        <p:spPr/>
        <p:txBody>
          <a:bodyPr/>
          <a:lstStyle/>
          <a:p>
            <a:fld id="{1880F96C-824F-4C37-99B8-7E149B40C9DC}" type="slidenum">
              <a:rPr lang="en-US" smtClean="0"/>
              <a:pPr/>
              <a:t>48</a:t>
            </a:fld>
            <a:endParaRPr lang="en-US"/>
          </a:p>
        </p:txBody>
      </p:sp>
    </p:spTree>
    <p:extLst>
      <p:ext uri="{BB962C8B-B14F-4D97-AF65-F5344CB8AC3E}">
        <p14:creationId xmlns:p14="http://schemas.microsoft.com/office/powerpoint/2010/main" val="857136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10470D67-1E61-439F-9157-05CF254E5324}"/>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Thách thức</a:t>
            </a:r>
            <a:endParaRPr lang="en-US" b="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8289DD3-221D-4CF1-8279-60A9FEDF3D10}"/>
              </a:ext>
            </a:extLst>
          </p:cNvPr>
          <p:cNvSpPr txBox="1"/>
          <p:nvPr/>
        </p:nvSpPr>
        <p:spPr>
          <a:xfrm>
            <a:off x="1255552" y="2666734"/>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Mô hình lọc nhiễu</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Chất lượng âm thanh</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Tốc độ xử lý của mô hình</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Tài nguyên sử dụng</a:t>
            </a:r>
            <a:endParaRPr lang="en-US" sz="3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EACB4EF-2EA8-4259-AD05-FDB57E38B3CE}"/>
              </a:ext>
            </a:extLst>
          </p:cNvPr>
          <p:cNvSpPr txBox="1"/>
          <p:nvPr/>
        </p:nvSpPr>
        <p:spPr>
          <a:xfrm>
            <a:off x="6983135" y="2666734"/>
            <a:ext cx="4840448" cy="2554545"/>
          </a:xfrm>
          <a:prstGeom prst="rect">
            <a:avLst/>
          </a:prstGeom>
          <a:noFill/>
        </p:spPr>
        <p:txBody>
          <a:bodyPr wrap="square" rtlCol="0">
            <a:spAutoFit/>
          </a:bodyPr>
          <a:lstStyle/>
          <a:p>
            <a:r>
              <a:rPr lang="vi-VN" sz="3200" b="1" dirty="0">
                <a:latin typeface="Calibri" panose="020F0502020204030204" pitchFamily="34" charset="0"/>
                <a:cs typeface="Calibri" panose="020F0502020204030204" pitchFamily="34" charset="0"/>
              </a:rPr>
              <a:t>Ứng dụng</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Xử lý thời gian thực</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Sử dụng ít tài nguyên</a:t>
            </a: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Tính ổn định</a:t>
            </a:r>
            <a:endParaRPr lang="en-US" sz="32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A0BF2658-EE5B-4743-A522-B6457B3FAD24}"/>
              </a:ext>
            </a:extLst>
          </p:cNvPr>
          <p:cNvCxnSpPr>
            <a:cxnSpLocks/>
          </p:cNvCxnSpPr>
          <p:nvPr/>
        </p:nvCxnSpPr>
        <p:spPr>
          <a:xfrm>
            <a:off x="6096000" y="2465569"/>
            <a:ext cx="0" cy="3000953"/>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5F1935A-DE3C-469C-AB18-EEF9B7C36EBD}"/>
              </a:ext>
            </a:extLst>
          </p:cNvPr>
          <p:cNvSpPr>
            <a:spLocks noGrp="1"/>
          </p:cNvSpPr>
          <p:nvPr>
            <p:ph type="sldNum" sz="quarter" idx="12"/>
          </p:nvPr>
        </p:nvSpPr>
        <p:spPr/>
        <p:txBody>
          <a:bodyPr/>
          <a:lstStyle/>
          <a:p>
            <a:fld id="{1880F96C-824F-4C37-99B8-7E149B40C9DC}" type="slidenum">
              <a:rPr lang="en-US" smtClean="0"/>
              <a:pPr/>
              <a:t>49</a:t>
            </a:fld>
            <a:endParaRPr lang="en-US"/>
          </a:p>
        </p:txBody>
      </p:sp>
    </p:spTree>
    <p:extLst>
      <p:ext uri="{BB962C8B-B14F-4D97-AF65-F5344CB8AC3E}">
        <p14:creationId xmlns:p14="http://schemas.microsoft.com/office/powerpoint/2010/main" val="244521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2" descr="Speech waveforms | Welcome to SWPhonetics">
            <a:extLst>
              <a:ext uri="{FF2B5EF4-FFF2-40B4-BE49-F238E27FC236}">
                <a16:creationId xmlns:a16="http://schemas.microsoft.com/office/drawing/2014/main" id="{730D3D13-70DF-4544-86BC-409BEDDA6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32" y="1675171"/>
            <a:ext cx="3247831" cy="17538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etting Started: Oscillators and noise | LaptrinhX / News">
            <a:extLst>
              <a:ext uri="{FF2B5EF4-FFF2-40B4-BE49-F238E27FC236}">
                <a16:creationId xmlns:a16="http://schemas.microsoft.com/office/drawing/2014/main" id="{0236DFC4-B6F0-4F1A-AE41-3814448801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0" b="23954"/>
          <a:stretch/>
        </p:blipFill>
        <p:spPr bwMode="auto">
          <a:xfrm>
            <a:off x="1703415" y="4681211"/>
            <a:ext cx="3267843" cy="12331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xample 2: Speech denoising using overlapping group shrinkage (OGS)">
            <a:extLst>
              <a:ext uri="{FF2B5EF4-FFF2-40B4-BE49-F238E27FC236}">
                <a16:creationId xmlns:a16="http://schemas.microsoft.com/office/drawing/2014/main" id="{45A13910-2D43-4990-9F50-A58133BFB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98" t="11069" r="10758" b="12662"/>
          <a:stretch/>
        </p:blipFill>
        <p:spPr bwMode="auto">
          <a:xfrm>
            <a:off x="6909047" y="2222226"/>
            <a:ext cx="4002833" cy="305111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Down 13">
            <a:extLst>
              <a:ext uri="{FF2B5EF4-FFF2-40B4-BE49-F238E27FC236}">
                <a16:creationId xmlns:a16="http://schemas.microsoft.com/office/drawing/2014/main" id="{2BA79328-E514-45D3-B713-3DD71A4457DD}"/>
              </a:ext>
            </a:extLst>
          </p:cNvPr>
          <p:cNvSpPr/>
          <p:nvPr/>
        </p:nvSpPr>
        <p:spPr>
          <a:xfrm rot="14403061">
            <a:off x="5753646" y="4061569"/>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9AB193-016C-4CBF-BE2B-7E758F4DB65B}"/>
                  </a:ext>
                </a:extLst>
              </p:cNvPr>
              <p:cNvSpPr txBox="1"/>
              <p:nvPr/>
            </p:nvSpPr>
            <p:spPr>
              <a:xfrm>
                <a:off x="891205" y="2321252"/>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989AB193-016C-4CBF-BE2B-7E758F4DB65B}"/>
                  </a:ext>
                </a:extLst>
              </p:cNvPr>
              <p:cNvSpPr txBox="1">
                <a:spLocks noRot="1" noChangeAspect="1" noMove="1" noResize="1" noEditPoints="1" noAdjustHandles="1" noChangeArrowheads="1" noChangeShapeType="1" noTextEdit="1"/>
              </p:cNvSpPr>
              <p:nvPr/>
            </p:nvSpPr>
            <p:spPr>
              <a:xfrm>
                <a:off x="891205" y="2321252"/>
                <a:ext cx="812210" cy="461665"/>
              </a:xfrm>
              <a:prstGeom prst="rect">
                <a:avLst/>
              </a:prstGeom>
              <a:blipFill>
                <a:blip r:embed="rId7"/>
                <a:stretch>
                  <a:fillRect r="-225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488F37C-BEC3-4884-9D6C-1F09352C2D9D}"/>
                  </a:ext>
                </a:extLst>
              </p:cNvPr>
              <p:cNvSpPr txBox="1"/>
              <p:nvPr/>
            </p:nvSpPr>
            <p:spPr>
              <a:xfrm>
                <a:off x="838200" y="5045799"/>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2488F37C-BEC3-4884-9D6C-1F09352C2D9D}"/>
                  </a:ext>
                </a:extLst>
              </p:cNvPr>
              <p:cNvSpPr txBox="1">
                <a:spLocks noRot="1" noChangeAspect="1" noMove="1" noResize="1" noEditPoints="1" noAdjustHandles="1" noChangeArrowheads="1" noChangeShapeType="1" noTextEdit="1"/>
              </p:cNvSpPr>
              <p:nvPr/>
            </p:nvSpPr>
            <p:spPr>
              <a:xfrm>
                <a:off x="838200" y="5045799"/>
                <a:ext cx="820994" cy="461665"/>
              </a:xfrm>
              <a:prstGeom prst="rect">
                <a:avLst/>
              </a:prstGeom>
              <a:blipFill>
                <a:blip r:embed="rId8"/>
                <a:stretch>
                  <a:fillRect r="-1493"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D70ACA-F43C-498D-A8F1-2F431B972E4D}"/>
                  </a:ext>
                </a:extLst>
              </p:cNvPr>
              <p:cNvSpPr txBox="1"/>
              <p:nvPr/>
            </p:nvSpPr>
            <p:spPr>
              <a:xfrm>
                <a:off x="7726376" y="2443925"/>
                <a:ext cx="27063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75D70ACA-F43C-498D-A8F1-2F431B972E4D}"/>
                  </a:ext>
                </a:extLst>
              </p:cNvPr>
              <p:cNvSpPr txBox="1">
                <a:spLocks noRot="1" noChangeAspect="1" noMove="1" noResize="1" noEditPoints="1" noAdjustHandles="1" noChangeArrowheads="1" noChangeShapeType="1" noTextEdit="1"/>
              </p:cNvSpPr>
              <p:nvPr/>
            </p:nvSpPr>
            <p:spPr>
              <a:xfrm>
                <a:off x="7726376" y="2443925"/>
                <a:ext cx="2706382" cy="461665"/>
              </a:xfrm>
              <a:prstGeom prst="rect">
                <a:avLst/>
              </a:prstGeom>
              <a:blipFill>
                <a:blip r:embed="rId9"/>
                <a:stretch>
                  <a:fillRect r="-225" b="-17105"/>
                </a:stretch>
              </a:blipFill>
            </p:spPr>
            <p:txBody>
              <a:bodyPr/>
              <a:lstStyle/>
              <a:p>
                <a:r>
                  <a:rPr lang="en-US">
                    <a:noFill/>
                  </a:rPr>
                  <a:t> </a:t>
                </a:r>
              </a:p>
            </p:txBody>
          </p:sp>
        </mc:Fallback>
      </mc:AlternateContent>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394AA2B-7FA0-4A2A-B8E9-DC8CD19B0042}"/>
              </a:ext>
            </a:extLst>
          </p:cNvPr>
          <p:cNvSpPr>
            <a:spLocks noGrp="1"/>
          </p:cNvSpPr>
          <p:nvPr>
            <p:ph type="sldNum" sz="quarter" idx="12"/>
          </p:nvPr>
        </p:nvSpPr>
        <p:spPr/>
        <p:txBody>
          <a:bodyPr/>
          <a:lstStyle/>
          <a:p>
            <a:fld id="{1880F96C-824F-4C37-99B8-7E149B40C9DC}" type="slidenum">
              <a:rPr lang="en-US" smtClean="0"/>
              <a:pPr/>
              <a:t>5</a:t>
            </a:fld>
            <a:endParaRPr lang="en-US"/>
          </a:p>
        </p:txBody>
      </p:sp>
      <p:sp>
        <p:nvSpPr>
          <p:cNvPr id="3" name="TextBox 2">
            <a:extLst>
              <a:ext uri="{FF2B5EF4-FFF2-40B4-BE49-F238E27FC236}">
                <a16:creationId xmlns:a16="http://schemas.microsoft.com/office/drawing/2014/main" id="{B3EBD98F-17DE-410F-90A2-84A5E24734D8}"/>
              </a:ext>
            </a:extLst>
          </p:cNvPr>
          <p:cNvSpPr txBox="1"/>
          <p:nvPr/>
        </p:nvSpPr>
        <p:spPr>
          <a:xfrm>
            <a:off x="2186275" y="3441826"/>
            <a:ext cx="2428143" cy="461665"/>
          </a:xfrm>
          <a:prstGeom prst="rect">
            <a:avLst/>
          </a:prstGeom>
          <a:noFill/>
        </p:spPr>
        <p:txBody>
          <a:bodyPr wrap="square" rtlCol="0">
            <a:spAutoFit/>
          </a:bodyPr>
          <a:lstStyle/>
          <a:p>
            <a:pPr algn="ctr"/>
            <a:r>
              <a:rPr lang="vi-VN" sz="2400" dirty="0"/>
              <a:t>Giọng nói sạch</a:t>
            </a:r>
            <a:endParaRPr lang="en-US" sz="2400" dirty="0"/>
          </a:p>
        </p:txBody>
      </p:sp>
      <p:sp>
        <p:nvSpPr>
          <p:cNvPr id="20" name="TextBox 19">
            <a:extLst>
              <a:ext uri="{FF2B5EF4-FFF2-40B4-BE49-F238E27FC236}">
                <a16:creationId xmlns:a16="http://schemas.microsoft.com/office/drawing/2014/main" id="{4C448FE7-EF31-4D8E-8848-F086AF813AC7}"/>
              </a:ext>
            </a:extLst>
          </p:cNvPr>
          <p:cNvSpPr txBox="1"/>
          <p:nvPr/>
        </p:nvSpPr>
        <p:spPr>
          <a:xfrm>
            <a:off x="2133270" y="5908331"/>
            <a:ext cx="2428143" cy="461665"/>
          </a:xfrm>
          <a:prstGeom prst="rect">
            <a:avLst/>
          </a:prstGeom>
          <a:noFill/>
        </p:spPr>
        <p:txBody>
          <a:bodyPr wrap="square" rtlCol="0">
            <a:spAutoFit/>
          </a:bodyPr>
          <a:lstStyle/>
          <a:p>
            <a:pPr algn="ctr"/>
            <a:r>
              <a:rPr lang="vi-VN" sz="2400" dirty="0"/>
              <a:t>Âm nhiễu</a:t>
            </a:r>
            <a:endParaRPr lang="en-US" sz="2400" dirty="0"/>
          </a:p>
        </p:txBody>
      </p:sp>
      <p:sp>
        <p:nvSpPr>
          <p:cNvPr id="21" name="TextBox 20">
            <a:extLst>
              <a:ext uri="{FF2B5EF4-FFF2-40B4-BE49-F238E27FC236}">
                <a16:creationId xmlns:a16="http://schemas.microsoft.com/office/drawing/2014/main" id="{1ED6709C-369C-4BFD-89F9-470EF25C901E}"/>
              </a:ext>
            </a:extLst>
          </p:cNvPr>
          <p:cNvSpPr txBox="1"/>
          <p:nvPr/>
        </p:nvSpPr>
        <p:spPr>
          <a:xfrm>
            <a:off x="7553550" y="5045799"/>
            <a:ext cx="3267843" cy="461665"/>
          </a:xfrm>
          <a:prstGeom prst="rect">
            <a:avLst/>
          </a:prstGeom>
          <a:noFill/>
        </p:spPr>
        <p:txBody>
          <a:bodyPr wrap="square" rtlCol="0">
            <a:spAutoFit/>
          </a:bodyPr>
          <a:lstStyle/>
          <a:p>
            <a:pPr algn="ctr"/>
            <a:r>
              <a:rPr lang="vi-VN" sz="2400" dirty="0"/>
              <a:t>Âm máy tính ghi nhận</a:t>
            </a:r>
            <a:endParaRPr lang="en-US" sz="2400" dirty="0"/>
          </a:p>
        </p:txBody>
      </p:sp>
      <p:sp>
        <p:nvSpPr>
          <p:cNvPr id="19" name="Arrow: Down 18">
            <a:extLst>
              <a:ext uri="{FF2B5EF4-FFF2-40B4-BE49-F238E27FC236}">
                <a16:creationId xmlns:a16="http://schemas.microsoft.com/office/drawing/2014/main" id="{1484721B-5CAD-498F-BAEC-F1CC65BBDEB5}"/>
              </a:ext>
            </a:extLst>
          </p:cNvPr>
          <p:cNvSpPr/>
          <p:nvPr/>
        </p:nvSpPr>
        <p:spPr>
          <a:xfrm rot="18345625">
            <a:off x="5737402" y="2385391"/>
            <a:ext cx="454799" cy="11696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0712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Chuyển tần số thường sang tần số nghe</a:t>
            </a:r>
            <a:endParaRPr lang="en-US" b="0" dirty="0">
              <a:latin typeface="Calibri" panose="020F0502020204030204" pitchFamily="34" charset="0"/>
              <a:cs typeface="Calibri" panose="020F0502020204030204" pitchFamily="34" charset="0"/>
            </a:endParaRPr>
          </a:p>
        </p:txBody>
      </p:sp>
      <p:pic>
        <p:nvPicPr>
          <p:cNvPr id="3" name="Picture 2" descr="A picture containing text, curtain, furniture&#10;&#10;Description automatically generated">
            <a:extLst>
              <a:ext uri="{FF2B5EF4-FFF2-40B4-BE49-F238E27FC236}">
                <a16:creationId xmlns:a16="http://schemas.microsoft.com/office/drawing/2014/main" id="{A01E97BB-775F-4B9D-8454-BAD2F173CEC9}"/>
              </a:ext>
            </a:extLst>
          </p:cNvPr>
          <p:cNvPicPr>
            <a:picLocks noChangeAspect="1"/>
          </p:cNvPicPr>
          <p:nvPr/>
        </p:nvPicPr>
        <p:blipFill rotWithShape="1">
          <a:blip r:embed="rId4">
            <a:extLst>
              <a:ext uri="{28A0092B-C50C-407E-A947-70E740481C1C}">
                <a14:useLocalDpi xmlns:a14="http://schemas.microsoft.com/office/drawing/2010/main" val="0"/>
              </a:ext>
            </a:extLst>
          </a:blip>
          <a:srcRect l="12106" t="11864" r="9411" b="10309"/>
          <a:stretch/>
        </p:blipFill>
        <p:spPr>
          <a:xfrm>
            <a:off x="1164021" y="2152175"/>
            <a:ext cx="5026572" cy="3738296"/>
          </a:xfrm>
          <a:prstGeom prst="rect">
            <a:avLst/>
          </a:prstGeom>
        </p:spPr>
      </p:pic>
      <p:pic>
        <p:nvPicPr>
          <p:cNvPr id="13" name="Picture 12" descr="A picture containing text, furniture, curtain&#10;&#10;Description automatically generated">
            <a:extLst>
              <a:ext uri="{FF2B5EF4-FFF2-40B4-BE49-F238E27FC236}">
                <a16:creationId xmlns:a16="http://schemas.microsoft.com/office/drawing/2014/main" id="{93FAFDF5-0415-44B6-AD88-79DC1AC8DBE9}"/>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0997" r="9231" b="10309"/>
          <a:stretch/>
        </p:blipFill>
        <p:spPr>
          <a:xfrm>
            <a:off x="7019491" y="2152175"/>
            <a:ext cx="4993834" cy="3738295"/>
          </a:xfrm>
          <a:prstGeom prst="rect">
            <a:avLst/>
          </a:prstGeom>
        </p:spPr>
      </p:pic>
      <p:pic>
        <p:nvPicPr>
          <p:cNvPr id="12" name="Picture 11" descr="Chart&#10;&#10;Description automatically generated">
            <a:extLst>
              <a:ext uri="{FF2B5EF4-FFF2-40B4-BE49-F238E27FC236}">
                <a16:creationId xmlns:a16="http://schemas.microsoft.com/office/drawing/2014/main" id="{62C619FB-1E65-41EE-B97B-77DE4CC8B37A}"/>
              </a:ext>
            </a:extLst>
          </p:cNvPr>
          <p:cNvPicPr>
            <a:picLocks noChangeAspect="1"/>
          </p:cNvPicPr>
          <p:nvPr/>
        </p:nvPicPr>
        <p:blipFill rotWithShape="1">
          <a:blip r:embed="rId6">
            <a:extLst>
              <a:ext uri="{28A0092B-C50C-407E-A947-70E740481C1C}">
                <a14:useLocalDpi xmlns:a14="http://schemas.microsoft.com/office/drawing/2010/main" val="0"/>
              </a:ext>
            </a:extLst>
          </a:blip>
          <a:srcRect l="7080" b="19645"/>
          <a:stretch/>
        </p:blipFill>
        <p:spPr>
          <a:xfrm rot="16200000">
            <a:off x="-1245280" y="3518137"/>
            <a:ext cx="3809610" cy="935056"/>
          </a:xfrm>
          <a:prstGeom prst="rect">
            <a:avLst/>
          </a:prstGeom>
        </p:spPr>
      </p:pic>
      <p:sp>
        <p:nvSpPr>
          <p:cNvPr id="2" name="Arrow: Right 1">
            <a:extLst>
              <a:ext uri="{FF2B5EF4-FFF2-40B4-BE49-F238E27FC236}">
                <a16:creationId xmlns:a16="http://schemas.microsoft.com/office/drawing/2014/main" id="{0EDB3D41-B843-4401-98E1-555FEA5B0B92}"/>
              </a:ext>
            </a:extLst>
          </p:cNvPr>
          <p:cNvSpPr/>
          <p:nvPr/>
        </p:nvSpPr>
        <p:spPr>
          <a:xfrm>
            <a:off x="6279931" y="3616674"/>
            <a:ext cx="650221" cy="809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E5D71B-1F5E-42D3-BC71-A3AD2BAD6EC4}"/>
              </a:ext>
            </a:extLst>
          </p:cNvPr>
          <p:cNvSpPr>
            <a:spLocks noGrp="1"/>
          </p:cNvSpPr>
          <p:nvPr>
            <p:ph type="sldNum" sz="quarter" idx="12"/>
          </p:nvPr>
        </p:nvSpPr>
        <p:spPr/>
        <p:txBody>
          <a:bodyPr/>
          <a:lstStyle/>
          <a:p>
            <a:fld id="{1880F96C-824F-4C37-99B8-7E149B40C9DC}" type="slidenum">
              <a:rPr lang="en-US" smtClean="0"/>
              <a:pPr/>
              <a:t>50</a:t>
            </a:fld>
            <a:endParaRPr lang="en-US"/>
          </a:p>
        </p:txBody>
      </p:sp>
      <p:sp>
        <p:nvSpPr>
          <p:cNvPr id="8" name="TextBox 7">
            <a:extLst>
              <a:ext uri="{FF2B5EF4-FFF2-40B4-BE49-F238E27FC236}">
                <a16:creationId xmlns:a16="http://schemas.microsoft.com/office/drawing/2014/main" id="{396D0DB0-F643-4BAD-AC10-D27139236443}"/>
              </a:ext>
            </a:extLst>
          </p:cNvPr>
          <p:cNvSpPr txBox="1"/>
          <p:nvPr/>
        </p:nvSpPr>
        <p:spPr>
          <a:xfrm>
            <a:off x="7682352" y="5930178"/>
            <a:ext cx="3668112" cy="400110"/>
          </a:xfrm>
          <a:prstGeom prst="rect">
            <a:avLst/>
          </a:prstGeom>
          <a:noFill/>
        </p:spPr>
        <p:txBody>
          <a:bodyPr wrap="square" rtlCol="0">
            <a:spAutoFit/>
          </a:bodyPr>
          <a:lstStyle/>
          <a:p>
            <a:pPr algn="ctr"/>
            <a:r>
              <a:rPr lang="vi-VN" sz="2000" dirty="0"/>
              <a:t>Spectrogram ở tần số Mel</a:t>
            </a:r>
            <a:endParaRPr lang="en-US" sz="2000" dirty="0"/>
          </a:p>
        </p:txBody>
      </p:sp>
      <p:sp>
        <p:nvSpPr>
          <p:cNvPr id="9" name="TextBox 8">
            <a:extLst>
              <a:ext uri="{FF2B5EF4-FFF2-40B4-BE49-F238E27FC236}">
                <a16:creationId xmlns:a16="http://schemas.microsoft.com/office/drawing/2014/main" id="{7307B21B-69D7-4509-B16D-17588B18B446}"/>
              </a:ext>
            </a:extLst>
          </p:cNvPr>
          <p:cNvSpPr txBox="1"/>
          <p:nvPr/>
        </p:nvSpPr>
        <p:spPr>
          <a:xfrm>
            <a:off x="1843251" y="5930178"/>
            <a:ext cx="3668112" cy="400110"/>
          </a:xfrm>
          <a:prstGeom prst="rect">
            <a:avLst/>
          </a:prstGeom>
          <a:noFill/>
        </p:spPr>
        <p:txBody>
          <a:bodyPr wrap="square" rtlCol="0">
            <a:spAutoFit/>
          </a:bodyPr>
          <a:lstStyle/>
          <a:p>
            <a:pPr algn="ctr"/>
            <a:r>
              <a:rPr lang="vi-VN" sz="2000" dirty="0"/>
              <a:t>Spectrogram ở tần số Hz</a:t>
            </a:r>
            <a:endParaRPr lang="en-US" sz="2000" dirty="0"/>
          </a:p>
        </p:txBody>
      </p:sp>
    </p:spTree>
    <p:extLst>
      <p:ext uri="{BB962C8B-B14F-4D97-AF65-F5344CB8AC3E}">
        <p14:creationId xmlns:p14="http://schemas.microsoft.com/office/powerpoint/2010/main" val="880030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Hệ số tương quan </a:t>
            </a:r>
            <a:r>
              <a:rPr lang="en-US" b="0" dirty="0">
                <a:latin typeface="Calibri" panose="020F0502020204030204" pitchFamily="34" charset="0"/>
                <a:cs typeface="Calibri" panose="020F0502020204030204" pitchFamily="34" charset="0"/>
              </a:rPr>
              <a:t>Pearson</a:t>
            </a:r>
          </a:p>
        </p:txBody>
      </p:sp>
      <p:pic>
        <p:nvPicPr>
          <p:cNvPr id="7" name="Picture 6" descr="A picture containing text, furniture, curtain&#10;&#10;Description automatically generated">
            <a:extLst>
              <a:ext uri="{FF2B5EF4-FFF2-40B4-BE49-F238E27FC236}">
                <a16:creationId xmlns:a16="http://schemas.microsoft.com/office/drawing/2014/main" id="{DD125658-007A-4AC8-8579-3018B3B7EA5D}"/>
              </a:ext>
            </a:extLst>
          </p:cNvPr>
          <p:cNvPicPr>
            <a:picLocks noChangeAspect="1"/>
          </p:cNvPicPr>
          <p:nvPr/>
        </p:nvPicPr>
        <p:blipFill rotWithShape="1">
          <a:blip r:embed="rId4">
            <a:extLst>
              <a:ext uri="{28A0092B-C50C-407E-A947-70E740481C1C}">
                <a14:useLocalDpi xmlns:a14="http://schemas.microsoft.com/office/drawing/2010/main" val="0"/>
              </a:ext>
            </a:extLst>
          </a:blip>
          <a:srcRect l="11926" t="10997" r="9231" b="10309"/>
          <a:stretch/>
        </p:blipFill>
        <p:spPr>
          <a:xfrm>
            <a:off x="1084844" y="1918740"/>
            <a:ext cx="2362044" cy="1768184"/>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95699E68-61C9-4B17-B0E7-597E8F138711}"/>
              </a:ext>
            </a:extLst>
          </p:cNvPr>
          <p:cNvPicPr>
            <a:picLocks noChangeAspect="1"/>
          </p:cNvPicPr>
          <p:nvPr/>
        </p:nvPicPr>
        <p:blipFill rotWithShape="1">
          <a:blip r:embed="rId5">
            <a:extLst>
              <a:ext uri="{28A0092B-C50C-407E-A947-70E740481C1C}">
                <a14:useLocalDpi xmlns:a14="http://schemas.microsoft.com/office/drawing/2010/main" val="0"/>
              </a:ext>
            </a:extLst>
          </a:blip>
          <a:srcRect l="11926" t="11626" r="9231" b="10309"/>
          <a:stretch/>
        </p:blipFill>
        <p:spPr>
          <a:xfrm>
            <a:off x="1084844" y="4711635"/>
            <a:ext cx="2362044" cy="17540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A39602-86D1-42C9-B831-564EF80705DA}"/>
                  </a:ext>
                </a:extLst>
              </p:cNvPr>
              <p:cNvSpPr txBox="1"/>
              <p:nvPr/>
            </p:nvSpPr>
            <p:spPr>
              <a:xfrm>
                <a:off x="1" y="2492100"/>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CDA39602-86D1-42C9-B831-564EF80705DA}"/>
                  </a:ext>
                </a:extLst>
              </p:cNvPr>
              <p:cNvSpPr txBox="1">
                <a:spLocks noRot="1" noChangeAspect="1" noMove="1" noResize="1" noEditPoints="1" noAdjustHandles="1" noChangeArrowheads="1" noChangeShapeType="1" noTextEdit="1"/>
              </p:cNvSpPr>
              <p:nvPr/>
            </p:nvSpPr>
            <p:spPr>
              <a:xfrm>
                <a:off x="1" y="2492100"/>
                <a:ext cx="713284" cy="523220"/>
              </a:xfrm>
              <a:prstGeom prst="rect">
                <a:avLst/>
              </a:prstGeom>
              <a:blipFill>
                <a:blip r:embed="rId6"/>
                <a:stretch>
                  <a:fillRect r="-47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6D6411-C676-49D6-A069-96A06CA8F5D0}"/>
                  </a:ext>
                </a:extLst>
              </p:cNvPr>
              <p:cNvSpPr txBox="1"/>
              <p:nvPr/>
            </p:nvSpPr>
            <p:spPr>
              <a:xfrm>
                <a:off x="1" y="5327049"/>
                <a:ext cx="7132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vi-VN" sz="2800" b="0" i="1" smtClean="0">
                          <a:latin typeface="Cambria Math" panose="02040503050406030204" pitchFamily="18" charset="0"/>
                        </a:rPr>
                        <m:t>, </m:t>
                      </m:r>
                      <m:r>
                        <m:rPr>
                          <m:sty m:val="p"/>
                        </m:rPr>
                        <a:rPr lang="vi-VN" sz="2800" i="1">
                          <a:latin typeface="Cambria Math" panose="02040503050406030204" pitchFamily="18" charset="0"/>
                        </a:rPr>
                        <m:t>k</m:t>
                      </m:r>
                      <m:r>
                        <a:rPr lang="en-US"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B36D6411-C676-49D6-A069-96A06CA8F5D0}"/>
                  </a:ext>
                </a:extLst>
              </p:cNvPr>
              <p:cNvSpPr txBox="1">
                <a:spLocks noRot="1" noChangeAspect="1" noMove="1" noResize="1" noEditPoints="1" noAdjustHandles="1" noChangeArrowheads="1" noChangeShapeType="1" noTextEdit="1"/>
              </p:cNvSpPr>
              <p:nvPr/>
            </p:nvSpPr>
            <p:spPr>
              <a:xfrm>
                <a:off x="1" y="5327049"/>
                <a:ext cx="713284" cy="523220"/>
              </a:xfrm>
              <a:prstGeom prst="rect">
                <a:avLst/>
              </a:prstGeom>
              <a:blipFill>
                <a:blip r:embed="rId7"/>
                <a:stretch>
                  <a:fillRect r="-495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119201-8A78-462C-9E37-918C2E06EE4C}"/>
                  </a:ext>
                </a:extLst>
              </p:cNvPr>
              <p:cNvSpPr/>
              <p:nvPr/>
            </p:nvSpPr>
            <p:spPr>
              <a:xfrm>
                <a:off x="4183118" y="3295497"/>
                <a:ext cx="5472936"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e>
                              </m:d>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e>
                              </m:d>
                            </m:e>
                            <m:sub>
                              <m:r>
                                <a:rPr lang="en-US" sz="2800" b="0" i="1" smtClean="0">
                                  <a:latin typeface="Cambria Math" panose="02040503050406030204" pitchFamily="18" charset="0"/>
                                </a:rPr>
                                <m:t>2</m:t>
                              </m:r>
                            </m:sub>
                          </m:sSub>
                        </m:den>
                      </m:f>
                    </m:oMath>
                  </m:oMathPara>
                </a14:m>
                <a:endParaRPr lang="en-US" sz="2800" dirty="0"/>
              </a:p>
            </p:txBody>
          </p:sp>
        </mc:Choice>
        <mc:Fallback xmlns="">
          <p:sp>
            <p:nvSpPr>
              <p:cNvPr id="9" name="Rectangle 8">
                <a:extLst>
                  <a:ext uri="{FF2B5EF4-FFF2-40B4-BE49-F238E27FC236}">
                    <a16:creationId xmlns:a16="http://schemas.microsoft.com/office/drawing/2014/main" id="{F5119201-8A78-462C-9E37-918C2E06EE4C}"/>
                  </a:ext>
                </a:extLst>
              </p:cNvPr>
              <p:cNvSpPr>
                <a:spLocks noRot="1" noChangeAspect="1" noMove="1" noResize="1" noEditPoints="1" noAdjustHandles="1" noChangeArrowheads="1" noChangeShapeType="1" noTextEdit="1"/>
              </p:cNvSpPr>
              <p:nvPr/>
            </p:nvSpPr>
            <p:spPr>
              <a:xfrm>
                <a:off x="4183118" y="3295497"/>
                <a:ext cx="5472936" cy="1600574"/>
              </a:xfrm>
              <a:prstGeom prst="rect">
                <a:avLst/>
              </a:prstGeom>
              <a:blipFill>
                <a:blip r:embed="rId8"/>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3A0404F-7466-4B83-8255-95172A10B3B5}"/>
              </a:ext>
            </a:extLst>
          </p:cNvPr>
          <p:cNvSpPr/>
          <p:nvPr/>
        </p:nvSpPr>
        <p:spPr>
          <a:xfrm>
            <a:off x="10845623" y="3295497"/>
            <a:ext cx="1209743" cy="1600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STOI</a:t>
            </a:r>
          </a:p>
        </p:txBody>
      </p:sp>
      <p:sp>
        <p:nvSpPr>
          <p:cNvPr id="15" name="Arrow: Down 14">
            <a:extLst>
              <a:ext uri="{FF2B5EF4-FFF2-40B4-BE49-F238E27FC236}">
                <a16:creationId xmlns:a16="http://schemas.microsoft.com/office/drawing/2014/main" id="{0D74B33A-3886-4BDD-81BB-8AB4788F0C56}"/>
              </a:ext>
            </a:extLst>
          </p:cNvPr>
          <p:cNvSpPr/>
          <p:nvPr/>
        </p:nvSpPr>
        <p:spPr>
          <a:xfrm rot="18578269">
            <a:off x="3603228" y="3602542"/>
            <a:ext cx="294290" cy="544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BFFA970-C242-4890-8D28-AEBFC7951F89}"/>
              </a:ext>
            </a:extLst>
          </p:cNvPr>
          <p:cNvSpPr/>
          <p:nvPr/>
        </p:nvSpPr>
        <p:spPr>
          <a:xfrm rot="13778861">
            <a:off x="3582421" y="4169536"/>
            <a:ext cx="294290" cy="591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90ED6CF-4889-4F43-BBE1-A377BA90E8E5}"/>
              </a:ext>
            </a:extLst>
          </p:cNvPr>
          <p:cNvSpPr/>
          <p:nvPr/>
        </p:nvSpPr>
        <p:spPr>
          <a:xfrm>
            <a:off x="9831902" y="3865807"/>
            <a:ext cx="830317" cy="45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51</a:t>
            </a:fld>
            <a:endParaRPr lang="en-US" dirty="0"/>
          </a:p>
        </p:txBody>
      </p:sp>
    </p:spTree>
    <p:extLst>
      <p:ext uri="{BB962C8B-B14F-4D97-AF65-F5344CB8AC3E}">
        <p14:creationId xmlns:p14="http://schemas.microsoft.com/office/powerpoint/2010/main" val="2222763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593177"/>
            <a:ext cx="10515600" cy="1325563"/>
          </a:xfrm>
        </p:spPr>
        <p:txBody>
          <a:bodyPr/>
          <a:lstStyle/>
          <a:p>
            <a:r>
              <a:rPr lang="vi-VN" b="0" dirty="0">
                <a:latin typeface="Calibri" panose="020F0502020204030204" pitchFamily="34" charset="0"/>
                <a:cs typeface="Calibri" panose="020F0502020204030204" pitchFamily="34" charset="0"/>
              </a:rPr>
              <a:t>Tương đồng giữa tiếng Anh và tiếng Việt</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5DCD8EA-757E-475B-A6AB-A338B61806A5}"/>
              </a:ext>
            </a:extLst>
          </p:cNvPr>
          <p:cNvSpPr>
            <a:spLocks noGrp="1"/>
          </p:cNvSpPr>
          <p:nvPr>
            <p:ph type="sldNum" sz="quarter" idx="12"/>
          </p:nvPr>
        </p:nvSpPr>
        <p:spPr/>
        <p:txBody>
          <a:bodyPr/>
          <a:lstStyle/>
          <a:p>
            <a:fld id="{1880F96C-824F-4C37-99B8-7E149B40C9DC}" type="slidenum">
              <a:rPr lang="en-US" smtClean="0"/>
              <a:pPr/>
              <a:t>52</a:t>
            </a:fld>
            <a:endParaRPr lang="en-US" dirty="0"/>
          </a:p>
        </p:txBody>
      </p:sp>
      <p:sp>
        <p:nvSpPr>
          <p:cNvPr id="3" name="TextBox 2">
            <a:extLst>
              <a:ext uri="{FF2B5EF4-FFF2-40B4-BE49-F238E27FC236}">
                <a16:creationId xmlns:a16="http://schemas.microsoft.com/office/drawing/2014/main" id="{7DB2AEFC-1C49-472A-BFC4-85E1837132B6}"/>
              </a:ext>
            </a:extLst>
          </p:cNvPr>
          <p:cNvSpPr txBox="1"/>
          <p:nvPr/>
        </p:nvSpPr>
        <p:spPr>
          <a:xfrm>
            <a:off x="274673" y="5811791"/>
            <a:ext cx="10793819" cy="923330"/>
          </a:xfrm>
          <a:prstGeom prst="rect">
            <a:avLst/>
          </a:prstGeom>
          <a:noFill/>
        </p:spPr>
        <p:txBody>
          <a:bodyPr wrap="square" rtlCol="0">
            <a:spAutoFit/>
          </a:bodyPr>
          <a:lstStyle/>
          <a:p>
            <a:r>
              <a:rPr lang="vi-VN" b="0" dirty="0">
                <a:solidFill>
                  <a:srgbClr val="222222"/>
                </a:solidFill>
                <a:effectLst/>
                <a:latin typeface="Arial" panose="020B0604020202020204" pitchFamily="34" charset="0"/>
              </a:rPr>
              <a:t>[8] </a:t>
            </a:r>
            <a:r>
              <a:rPr lang="en-US" b="0" i="1" dirty="0">
                <a:solidFill>
                  <a:srgbClr val="222222"/>
                </a:solidFill>
                <a:effectLst/>
                <a:latin typeface="Arial" panose="020B0604020202020204" pitchFamily="34" charset="0"/>
              </a:rPr>
              <a:t>Tang, G. (2007). Cross-linguistic analysis of Vietnamese and English with implications for Vietnamese language acquisition and maintenance in the United States. Journal of Southeast Asian American Education and Advancement, 2(1), 3.</a:t>
            </a:r>
            <a:endParaRPr lang="en-US" i="1" dirty="0"/>
          </a:p>
        </p:txBody>
      </p:sp>
      <p:pic>
        <p:nvPicPr>
          <p:cNvPr id="5" name="Picture 4">
            <a:extLst>
              <a:ext uri="{FF2B5EF4-FFF2-40B4-BE49-F238E27FC236}">
                <a16:creationId xmlns:a16="http://schemas.microsoft.com/office/drawing/2014/main" id="{4E3CBAC8-BE23-4159-8B11-B5709FF109F0}"/>
              </a:ext>
            </a:extLst>
          </p:cNvPr>
          <p:cNvPicPr>
            <a:picLocks noChangeAspect="1"/>
          </p:cNvPicPr>
          <p:nvPr/>
        </p:nvPicPr>
        <p:blipFill rotWithShape="1">
          <a:blip r:embed="rId4"/>
          <a:srcRect b="53628"/>
          <a:stretch/>
        </p:blipFill>
        <p:spPr>
          <a:xfrm>
            <a:off x="1967023" y="1678912"/>
            <a:ext cx="8257954" cy="3500175"/>
          </a:xfrm>
          <a:prstGeom prst="rect">
            <a:avLst/>
          </a:prstGeom>
        </p:spPr>
      </p:pic>
      <p:sp>
        <p:nvSpPr>
          <p:cNvPr id="7" name="TextBox 6">
            <a:extLst>
              <a:ext uri="{FF2B5EF4-FFF2-40B4-BE49-F238E27FC236}">
                <a16:creationId xmlns:a16="http://schemas.microsoft.com/office/drawing/2014/main" id="{502226CE-6F7F-4838-89F3-0041B659DDB6}"/>
              </a:ext>
            </a:extLst>
          </p:cNvPr>
          <p:cNvSpPr txBox="1"/>
          <p:nvPr/>
        </p:nvSpPr>
        <p:spPr>
          <a:xfrm>
            <a:off x="2003349" y="5367960"/>
            <a:ext cx="7336465" cy="369332"/>
          </a:xfrm>
          <a:prstGeom prst="rect">
            <a:avLst/>
          </a:prstGeom>
          <a:noFill/>
        </p:spPr>
        <p:txBody>
          <a:bodyPr wrap="square" rtlCol="0">
            <a:spAutoFit/>
          </a:bodyPr>
          <a:lstStyle/>
          <a:p>
            <a:pPr algn="ctr"/>
            <a:r>
              <a:rPr lang="vi-VN" b="1" i="1" dirty="0"/>
              <a:t>Bảng:</a:t>
            </a:r>
            <a:r>
              <a:rPr lang="vi-VN" i="1" dirty="0"/>
              <a:t> Các âm trong tiếng Anh và tiếng Việt </a:t>
            </a:r>
            <a:r>
              <a:rPr lang="vi-VN" dirty="0"/>
              <a:t>[8]</a:t>
            </a:r>
            <a:endParaRPr lang="en-US" b="1" dirty="0"/>
          </a:p>
        </p:txBody>
      </p:sp>
    </p:spTree>
    <p:extLst>
      <p:ext uri="{BB962C8B-B14F-4D97-AF65-F5344CB8AC3E}">
        <p14:creationId xmlns:p14="http://schemas.microsoft.com/office/powerpoint/2010/main" val="133037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B8C87DF8-A9B1-4EDD-A32E-6182EF43BFDE}"/>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Giới thiệu bài toán</a:t>
            </a:r>
            <a:endParaRPr lang="en-US" b="0" dirty="0">
              <a:latin typeface="Calibri" panose="020F0502020204030204" pitchFamily="34" charset="0"/>
              <a:cs typeface="Calibri" panose="020F0502020204030204" pitchFamily="34" charset="0"/>
            </a:endParaRPr>
          </a:p>
        </p:txBody>
      </p:sp>
      <p:pic>
        <p:nvPicPr>
          <p:cNvPr id="19" name="Picture 2" descr="Speech waveforms | Welcome to SWPhonetics">
            <a:extLst>
              <a:ext uri="{FF2B5EF4-FFF2-40B4-BE49-F238E27FC236}">
                <a16:creationId xmlns:a16="http://schemas.microsoft.com/office/drawing/2014/main" id="{50D62441-DF1F-447E-855D-F7BF7DB79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226" y="3284156"/>
            <a:ext cx="3592163" cy="1939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8B7095-73C9-4436-B9F9-E56127791851}"/>
                  </a:ext>
                </a:extLst>
              </p:cNvPr>
              <p:cNvSpPr txBox="1"/>
              <p:nvPr/>
            </p:nvSpPr>
            <p:spPr>
              <a:xfrm>
                <a:off x="9895630" y="27615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DE8B7095-73C9-4436-B9F9-E56127791851}"/>
                  </a:ext>
                </a:extLst>
              </p:cNvPr>
              <p:cNvSpPr txBox="1">
                <a:spLocks noRot="1" noChangeAspect="1" noMove="1" noResize="1" noEditPoints="1" noAdjustHandles="1" noChangeArrowheads="1" noChangeShapeType="1" noTextEdit="1"/>
              </p:cNvSpPr>
              <p:nvPr/>
            </p:nvSpPr>
            <p:spPr>
              <a:xfrm>
                <a:off x="9895630" y="2761534"/>
                <a:ext cx="812210" cy="461665"/>
              </a:xfrm>
              <a:prstGeom prst="rect">
                <a:avLst/>
              </a:prstGeom>
              <a:blipFill>
                <a:blip r:embed="rId5"/>
                <a:stretch>
                  <a:fillRect t="-3947" r="-1493" b="-17105"/>
                </a:stretch>
              </a:blipFill>
            </p:spPr>
            <p:txBody>
              <a:bodyPr/>
              <a:lstStyle/>
              <a:p>
                <a:r>
                  <a:rPr lang="en-US">
                    <a:noFill/>
                  </a:rPr>
                  <a:t> </a:t>
                </a:r>
              </a:p>
            </p:txBody>
          </p:sp>
        </mc:Fallback>
      </mc:AlternateContent>
      <p:pic>
        <p:nvPicPr>
          <p:cNvPr id="22" name="Picture 6">
            <a:extLst>
              <a:ext uri="{FF2B5EF4-FFF2-40B4-BE49-F238E27FC236}">
                <a16:creationId xmlns:a16="http://schemas.microsoft.com/office/drawing/2014/main" id="{B37787A8-4FE9-4CF1-83D6-546D543889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82826" y="2925374"/>
            <a:ext cx="3066216" cy="23334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3E193E-DC2D-48EF-8EF6-09601BD91D26}"/>
                  </a:ext>
                </a:extLst>
              </p:cNvPr>
              <p:cNvSpPr txBox="1"/>
              <p:nvPr/>
            </p:nvSpPr>
            <p:spPr>
              <a:xfrm>
                <a:off x="762743" y="2701621"/>
                <a:ext cx="27063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23" name="TextBox 22">
                <a:extLst>
                  <a:ext uri="{FF2B5EF4-FFF2-40B4-BE49-F238E27FC236}">
                    <a16:creationId xmlns:a16="http://schemas.microsoft.com/office/drawing/2014/main" id="{D13E193E-DC2D-48EF-8EF6-09601BD91D26}"/>
                  </a:ext>
                </a:extLst>
              </p:cNvPr>
              <p:cNvSpPr txBox="1">
                <a:spLocks noRot="1" noChangeAspect="1" noMove="1" noResize="1" noEditPoints="1" noAdjustHandles="1" noChangeArrowheads="1" noChangeShapeType="1" noTextEdit="1"/>
              </p:cNvSpPr>
              <p:nvPr/>
            </p:nvSpPr>
            <p:spPr>
              <a:xfrm>
                <a:off x="762743" y="2701621"/>
                <a:ext cx="2706382" cy="461665"/>
              </a:xfrm>
              <a:prstGeom prst="rect">
                <a:avLst/>
              </a:prstGeom>
              <a:blipFill>
                <a:blip r:embed="rId7"/>
                <a:stretch>
                  <a:fillRect r="-225" b="-17105"/>
                </a:stretch>
              </a:blipFill>
            </p:spPr>
            <p:txBody>
              <a:bodyPr/>
              <a:lstStyle/>
              <a:p>
                <a:r>
                  <a:rPr lang="en-US">
                    <a:noFill/>
                  </a:rPr>
                  <a:t> </a:t>
                </a:r>
              </a:p>
            </p:txBody>
          </p:sp>
        </mc:Fallback>
      </mc:AlternateContent>
      <p:pic>
        <p:nvPicPr>
          <p:cNvPr id="24" name="Picture 4" descr="✓ deep learning free vector eps, cdr, ai, svg vector illustration graphic  art">
            <a:extLst>
              <a:ext uri="{FF2B5EF4-FFF2-40B4-BE49-F238E27FC236}">
                <a16:creationId xmlns:a16="http://schemas.microsoft.com/office/drawing/2014/main" id="{6272855A-D64A-46B2-8448-B3568E5D2D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5040" y="3211327"/>
            <a:ext cx="2908188" cy="1936241"/>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3D431189-DC46-4C78-BCB7-6A435467BBF2}"/>
              </a:ext>
            </a:extLst>
          </p:cNvPr>
          <p:cNvSpPr/>
          <p:nvPr/>
        </p:nvSpPr>
        <p:spPr>
          <a:xfrm rot="16200000">
            <a:off x="3820246" y="3867113"/>
            <a:ext cx="533589" cy="62466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A891294-207F-4851-848F-4F6073CC9114}"/>
              </a:ext>
            </a:extLst>
          </p:cNvPr>
          <p:cNvSpPr>
            <a:spLocks noGrp="1"/>
          </p:cNvSpPr>
          <p:nvPr>
            <p:ph type="sldNum" sz="quarter" idx="12"/>
          </p:nvPr>
        </p:nvSpPr>
        <p:spPr/>
        <p:txBody>
          <a:bodyPr/>
          <a:lstStyle/>
          <a:p>
            <a:fld id="{1880F96C-824F-4C37-99B8-7E149B40C9DC}" type="slidenum">
              <a:rPr lang="en-US" smtClean="0"/>
              <a:pPr/>
              <a:t>6</a:t>
            </a:fld>
            <a:endParaRPr lang="en-US"/>
          </a:p>
        </p:txBody>
      </p:sp>
      <p:sp>
        <p:nvSpPr>
          <p:cNvPr id="14" name="TextBox 13">
            <a:extLst>
              <a:ext uri="{FF2B5EF4-FFF2-40B4-BE49-F238E27FC236}">
                <a16:creationId xmlns:a16="http://schemas.microsoft.com/office/drawing/2014/main" id="{A9E818C7-3B77-4BC6-A434-CA43047DCE0D}"/>
              </a:ext>
            </a:extLst>
          </p:cNvPr>
          <p:cNvSpPr txBox="1"/>
          <p:nvPr/>
        </p:nvSpPr>
        <p:spPr>
          <a:xfrm>
            <a:off x="492018" y="5223924"/>
            <a:ext cx="3247831" cy="461665"/>
          </a:xfrm>
          <a:prstGeom prst="rect">
            <a:avLst/>
          </a:prstGeom>
          <a:noFill/>
        </p:spPr>
        <p:txBody>
          <a:bodyPr wrap="square" rtlCol="0">
            <a:spAutoFit/>
          </a:bodyPr>
          <a:lstStyle/>
          <a:p>
            <a:pPr algn="ctr"/>
            <a:r>
              <a:rPr lang="vi-VN" sz="2400" dirty="0"/>
              <a:t>Âm máy tính ghi nhận</a:t>
            </a:r>
            <a:endParaRPr lang="en-US" sz="2400" dirty="0"/>
          </a:p>
        </p:txBody>
      </p:sp>
      <p:sp>
        <p:nvSpPr>
          <p:cNvPr id="16" name="Arrow: Down 15">
            <a:extLst>
              <a:ext uri="{FF2B5EF4-FFF2-40B4-BE49-F238E27FC236}">
                <a16:creationId xmlns:a16="http://schemas.microsoft.com/office/drawing/2014/main" id="{24E58F06-2206-4433-A353-4F50B6BFDC32}"/>
              </a:ext>
            </a:extLst>
          </p:cNvPr>
          <p:cNvSpPr/>
          <p:nvPr/>
        </p:nvSpPr>
        <p:spPr>
          <a:xfrm rot="16200000">
            <a:off x="7604433" y="3867112"/>
            <a:ext cx="533589" cy="62466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375B9FB-1A62-45BE-A850-F7541B29141E}"/>
              </a:ext>
            </a:extLst>
          </p:cNvPr>
          <p:cNvSpPr txBox="1"/>
          <p:nvPr/>
        </p:nvSpPr>
        <p:spPr>
          <a:xfrm>
            <a:off x="4355218" y="5195604"/>
            <a:ext cx="3247831" cy="461665"/>
          </a:xfrm>
          <a:prstGeom prst="rect">
            <a:avLst/>
          </a:prstGeom>
          <a:noFill/>
        </p:spPr>
        <p:txBody>
          <a:bodyPr wrap="square" rtlCol="0">
            <a:spAutoFit/>
          </a:bodyPr>
          <a:lstStyle/>
          <a:p>
            <a:pPr algn="ctr"/>
            <a:r>
              <a:rPr lang="vi-VN" sz="2400" dirty="0"/>
              <a:t>Mô hình</a:t>
            </a:r>
            <a:endParaRPr lang="en-US" sz="2400" dirty="0"/>
          </a:p>
        </p:txBody>
      </p:sp>
      <p:sp>
        <p:nvSpPr>
          <p:cNvPr id="28" name="TextBox 27">
            <a:extLst>
              <a:ext uri="{FF2B5EF4-FFF2-40B4-BE49-F238E27FC236}">
                <a16:creationId xmlns:a16="http://schemas.microsoft.com/office/drawing/2014/main" id="{3A8758E9-04E7-422E-A152-A9047579E2D8}"/>
              </a:ext>
            </a:extLst>
          </p:cNvPr>
          <p:cNvSpPr txBox="1"/>
          <p:nvPr/>
        </p:nvSpPr>
        <p:spPr>
          <a:xfrm>
            <a:off x="8481391" y="5223924"/>
            <a:ext cx="3247831" cy="461665"/>
          </a:xfrm>
          <a:prstGeom prst="rect">
            <a:avLst/>
          </a:prstGeom>
          <a:noFill/>
        </p:spPr>
        <p:txBody>
          <a:bodyPr wrap="square" rtlCol="0">
            <a:spAutoFit/>
          </a:bodyPr>
          <a:lstStyle/>
          <a:p>
            <a:pPr algn="ctr"/>
            <a:r>
              <a:rPr lang="vi-VN" sz="2400" dirty="0"/>
              <a:t>Giọng nói dự đoán</a:t>
            </a:r>
            <a:endParaRPr lang="en-US" sz="2400" dirty="0"/>
          </a:p>
        </p:txBody>
      </p:sp>
    </p:spTree>
    <p:extLst>
      <p:ext uri="{BB962C8B-B14F-4D97-AF65-F5344CB8AC3E}">
        <p14:creationId xmlns:p14="http://schemas.microsoft.com/office/powerpoint/2010/main" val="259369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8" name="Picture 2" descr="Speech waveforms | Welcome to SWPhonetics">
            <a:extLst>
              <a:ext uri="{FF2B5EF4-FFF2-40B4-BE49-F238E27FC236}">
                <a16:creationId xmlns:a16="http://schemas.microsoft.com/office/drawing/2014/main" id="{76CC240F-3AC5-4591-83A9-4424CA1AF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289" y="2733389"/>
            <a:ext cx="4880699" cy="263557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5">
            <a:extLst>
              <a:ext uri="{FF2B5EF4-FFF2-40B4-BE49-F238E27FC236}">
                <a16:creationId xmlns:a16="http://schemas.microsoft.com/office/drawing/2014/main" id="{87EDD72A-28BF-481F-8078-9A10A299452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Mục</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tiêu</a:t>
            </a:r>
            <a:endParaRPr lang="en-US" b="0" dirty="0">
              <a:latin typeface="Calibri" panose="020F0502020204030204" pitchFamily="34" charset="0"/>
              <a:cs typeface="Calibri" panose="020F0502020204030204" pitchFamily="34" charset="0"/>
            </a:endParaRPr>
          </a:p>
        </p:txBody>
      </p:sp>
      <p:pic>
        <p:nvPicPr>
          <p:cNvPr id="14" name="Picture 2" descr="Speech waveforms | Welcome to SWPhonetics">
            <a:extLst>
              <a:ext uri="{FF2B5EF4-FFF2-40B4-BE49-F238E27FC236}">
                <a16:creationId xmlns:a16="http://schemas.microsoft.com/office/drawing/2014/main" id="{763A9F46-C9D4-4D5C-9A5E-2C8EA711A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33389"/>
            <a:ext cx="4880699" cy="26355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AA355E-39B4-47D1-B988-3C31F1BCE378}"/>
                  </a:ext>
                </a:extLst>
              </p:cNvPr>
              <p:cNvSpPr txBox="1"/>
              <p:nvPr/>
            </p:nvSpPr>
            <p:spPr>
              <a:xfrm>
                <a:off x="2935028" y="22509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vi-VN"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BFAA355E-39B4-47D1-B988-3C31F1BCE378}"/>
                  </a:ext>
                </a:extLst>
              </p:cNvPr>
              <p:cNvSpPr txBox="1">
                <a:spLocks noRot="1" noChangeAspect="1" noMove="1" noResize="1" noEditPoints="1" noAdjustHandles="1" noChangeArrowheads="1" noChangeShapeType="1" noTextEdit="1"/>
              </p:cNvSpPr>
              <p:nvPr/>
            </p:nvSpPr>
            <p:spPr>
              <a:xfrm>
                <a:off x="2935028" y="2250934"/>
                <a:ext cx="812210" cy="461665"/>
              </a:xfrm>
              <a:prstGeom prst="rect">
                <a:avLst/>
              </a:prstGeom>
              <a:blipFill>
                <a:blip r:embed="rId5"/>
                <a:stretch>
                  <a:fillRect t="-3947" r="-149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B8F62A2-AFD1-467D-8777-3DD44AAC59BC}"/>
                  </a:ext>
                </a:extLst>
              </p:cNvPr>
              <p:cNvSpPr txBox="1"/>
              <p:nvPr/>
            </p:nvSpPr>
            <p:spPr>
              <a:xfrm>
                <a:off x="8689874" y="2250934"/>
                <a:ext cx="81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AB8F62A2-AFD1-467D-8777-3DD44AAC59BC}"/>
                  </a:ext>
                </a:extLst>
              </p:cNvPr>
              <p:cNvSpPr txBox="1">
                <a:spLocks noRot="1" noChangeAspect="1" noMove="1" noResize="1" noEditPoints="1" noAdjustHandles="1" noChangeArrowheads="1" noChangeShapeType="1" noTextEdit="1"/>
              </p:cNvSpPr>
              <p:nvPr/>
            </p:nvSpPr>
            <p:spPr>
              <a:xfrm>
                <a:off x="8689874" y="2250934"/>
                <a:ext cx="812210" cy="461665"/>
              </a:xfrm>
              <a:prstGeom prst="rect">
                <a:avLst/>
              </a:prstGeom>
              <a:blipFill>
                <a:blip r:embed="rId6"/>
                <a:stretch>
                  <a:fillRect r="-150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2F3D0A-36BE-4F5D-9868-396C550A9F80}"/>
                  </a:ext>
                </a:extLst>
              </p:cNvPr>
              <p:cNvSpPr txBox="1"/>
              <p:nvPr/>
            </p:nvSpPr>
            <p:spPr>
              <a:xfrm>
                <a:off x="5893836" y="3589513"/>
                <a:ext cx="85151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oMath>
                  </m:oMathPara>
                </a14:m>
                <a:endParaRPr lang="en-US" sz="5400" dirty="0"/>
              </a:p>
            </p:txBody>
          </p:sp>
        </mc:Choice>
        <mc:Fallback xmlns="">
          <p:sp>
            <p:nvSpPr>
              <p:cNvPr id="28" name="TextBox 27">
                <a:extLst>
                  <a:ext uri="{FF2B5EF4-FFF2-40B4-BE49-F238E27FC236}">
                    <a16:creationId xmlns:a16="http://schemas.microsoft.com/office/drawing/2014/main" id="{0A2F3D0A-36BE-4F5D-9868-396C550A9F80}"/>
                  </a:ext>
                </a:extLst>
              </p:cNvPr>
              <p:cNvSpPr txBox="1">
                <a:spLocks noRot="1" noChangeAspect="1" noMove="1" noResize="1" noEditPoints="1" noAdjustHandles="1" noChangeArrowheads="1" noChangeShapeType="1" noTextEdit="1"/>
              </p:cNvSpPr>
              <p:nvPr/>
            </p:nvSpPr>
            <p:spPr>
              <a:xfrm>
                <a:off x="5893836" y="3589513"/>
                <a:ext cx="851515" cy="923330"/>
              </a:xfrm>
              <a:prstGeom prst="rect">
                <a:avLst/>
              </a:prstGeom>
              <a:blipFill>
                <a:blip r:embed="rId7"/>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B313417-EB81-424C-8CF5-141A5858B4C2}"/>
              </a:ext>
            </a:extLst>
          </p:cNvPr>
          <p:cNvSpPr>
            <a:spLocks noGrp="1"/>
          </p:cNvSpPr>
          <p:nvPr>
            <p:ph type="sldNum" sz="quarter" idx="12"/>
          </p:nvPr>
        </p:nvSpPr>
        <p:spPr/>
        <p:txBody>
          <a:bodyPr/>
          <a:lstStyle/>
          <a:p>
            <a:fld id="{1880F96C-824F-4C37-99B8-7E149B40C9DC}" type="slidenum">
              <a:rPr lang="en-US" smtClean="0"/>
              <a:pPr/>
              <a:t>7</a:t>
            </a:fld>
            <a:endParaRPr lang="en-US"/>
          </a:p>
        </p:txBody>
      </p:sp>
      <p:sp>
        <p:nvSpPr>
          <p:cNvPr id="10" name="TextBox 9">
            <a:extLst>
              <a:ext uri="{FF2B5EF4-FFF2-40B4-BE49-F238E27FC236}">
                <a16:creationId xmlns:a16="http://schemas.microsoft.com/office/drawing/2014/main" id="{B493B27F-0F37-40CF-A5B3-862364445ABB}"/>
              </a:ext>
            </a:extLst>
          </p:cNvPr>
          <p:cNvSpPr txBox="1"/>
          <p:nvPr/>
        </p:nvSpPr>
        <p:spPr>
          <a:xfrm>
            <a:off x="1692220" y="5230663"/>
            <a:ext cx="3172660" cy="461665"/>
          </a:xfrm>
          <a:prstGeom prst="rect">
            <a:avLst/>
          </a:prstGeom>
          <a:noFill/>
        </p:spPr>
        <p:txBody>
          <a:bodyPr wrap="square" rtlCol="0">
            <a:spAutoFit/>
          </a:bodyPr>
          <a:lstStyle/>
          <a:p>
            <a:pPr algn="ctr"/>
            <a:r>
              <a:rPr lang="vi-VN" sz="2400" dirty="0"/>
              <a:t>Giọng nói sau khi lọc</a:t>
            </a:r>
            <a:endParaRPr lang="en-US" sz="2400" dirty="0"/>
          </a:p>
        </p:txBody>
      </p:sp>
      <p:sp>
        <p:nvSpPr>
          <p:cNvPr id="11" name="TextBox 10">
            <a:extLst>
              <a:ext uri="{FF2B5EF4-FFF2-40B4-BE49-F238E27FC236}">
                <a16:creationId xmlns:a16="http://schemas.microsoft.com/office/drawing/2014/main" id="{DAB6136D-39FE-4412-97C8-9840A1B55644}"/>
              </a:ext>
            </a:extLst>
          </p:cNvPr>
          <p:cNvSpPr txBox="1"/>
          <p:nvPr/>
        </p:nvSpPr>
        <p:spPr>
          <a:xfrm>
            <a:off x="7819325" y="5230664"/>
            <a:ext cx="2428143" cy="461665"/>
          </a:xfrm>
          <a:prstGeom prst="rect">
            <a:avLst/>
          </a:prstGeom>
          <a:noFill/>
        </p:spPr>
        <p:txBody>
          <a:bodyPr wrap="square" rtlCol="0">
            <a:spAutoFit/>
          </a:bodyPr>
          <a:lstStyle/>
          <a:p>
            <a:pPr algn="ctr"/>
            <a:r>
              <a:rPr lang="vi-VN" sz="2400" dirty="0"/>
              <a:t>Giọng nói sạch</a:t>
            </a:r>
            <a:endParaRPr lang="en-US" sz="2400" dirty="0"/>
          </a:p>
        </p:txBody>
      </p:sp>
    </p:spTree>
    <p:extLst>
      <p:ext uri="{BB962C8B-B14F-4D97-AF65-F5344CB8AC3E}">
        <p14:creationId xmlns:p14="http://schemas.microsoft.com/office/powerpoint/2010/main" val="240011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en-US" b="0" dirty="0" err="1">
                <a:latin typeface="Calibri" panose="020F0502020204030204" pitchFamily="34" charset="0"/>
                <a:cs typeface="Calibri" panose="020F0502020204030204" pitchFamily="34" charset="0"/>
              </a:rPr>
              <a:t>Giới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hạn</a:t>
            </a:r>
            <a:r>
              <a:rPr lang="vi-VN" b="0" dirty="0">
                <a:latin typeface="Calibri" panose="020F0502020204030204" pitchFamily="34" charset="0"/>
                <a:cs typeface="Calibri" panose="020F0502020204030204" pitchFamily="34" charset="0"/>
              </a:rPr>
              <a:t> phạm vi</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đề</a:t>
            </a:r>
            <a:r>
              <a:rPr lang="en-US" b="0" dirty="0">
                <a:latin typeface="Calibri" panose="020F0502020204030204" pitchFamily="34" charset="0"/>
                <a:cs typeface="Calibri" panose="020F0502020204030204" pitchFamily="34" charset="0"/>
              </a:rPr>
              <a:t> </a:t>
            </a:r>
            <a:r>
              <a:rPr lang="en-US" b="0" dirty="0" err="1">
                <a:latin typeface="Calibri" panose="020F0502020204030204" pitchFamily="34" charset="0"/>
                <a:cs typeface="Calibri" panose="020F0502020204030204" pitchFamily="34" charset="0"/>
              </a:rPr>
              <a:t>tài</a:t>
            </a:r>
            <a:endParaRPr lang="en-US" b="0" dirty="0">
              <a:latin typeface="Calibri" panose="020F0502020204030204" pitchFamily="34" charset="0"/>
              <a:cs typeface="Calibri" panose="020F0502020204030204" pitchFamily="34" charset="0"/>
            </a:endParaRPr>
          </a:p>
        </p:txBody>
      </p:sp>
      <p:pic>
        <p:nvPicPr>
          <p:cNvPr id="14" name="Picture 2" descr="The Two Types of Noise Generated By Cars | Elevating Sound">
            <a:extLst>
              <a:ext uri="{FF2B5EF4-FFF2-40B4-BE49-F238E27FC236}">
                <a16:creationId xmlns:a16="http://schemas.microsoft.com/office/drawing/2014/main" id="{B2605E64-1FCF-4BF5-BF59-DAF701A6F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435" y="436178"/>
            <a:ext cx="2147930" cy="14305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ain to break southern Vietnam heatwave - VnExpress International">
            <a:extLst>
              <a:ext uri="{FF2B5EF4-FFF2-40B4-BE49-F238E27FC236}">
                <a16:creationId xmlns:a16="http://schemas.microsoft.com/office/drawing/2014/main" id="{BB1B5A83-C145-4335-8A1B-8322E240A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7556" y="436178"/>
            <a:ext cx="2369287" cy="14215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FCD2F0-CBB3-484B-8327-7DDC08805DE7}"/>
              </a:ext>
            </a:extLst>
          </p:cNvPr>
          <p:cNvPicPr>
            <a:picLocks noChangeAspect="1"/>
          </p:cNvPicPr>
          <p:nvPr/>
        </p:nvPicPr>
        <p:blipFill rotWithShape="1">
          <a:blip r:embed="rId6">
            <a:extLst>
              <a:ext uri="{28A0092B-C50C-407E-A947-70E740481C1C}">
                <a14:useLocalDpi xmlns:a14="http://schemas.microsoft.com/office/drawing/2010/main" val="0"/>
              </a:ext>
            </a:extLst>
          </a:blip>
          <a:srcRect l="6475" t="11661" r="9394"/>
          <a:stretch/>
        </p:blipFill>
        <p:spPr>
          <a:xfrm>
            <a:off x="62470" y="2661154"/>
            <a:ext cx="6325811" cy="3672167"/>
          </a:xfrm>
          <a:prstGeom prst="rect">
            <a:avLst/>
          </a:prstGeom>
        </p:spPr>
      </p:pic>
      <p:pic>
        <p:nvPicPr>
          <p:cNvPr id="18" name="Picture 6" descr="Wind gust measurement with Lufft Ventus and V200A | Lufft Blog">
            <a:extLst>
              <a:ext uri="{FF2B5EF4-FFF2-40B4-BE49-F238E27FC236}">
                <a16:creationId xmlns:a16="http://schemas.microsoft.com/office/drawing/2014/main" id="{AB5F0EE0-D27C-4880-B3DD-FD27FA5E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432" y="1989672"/>
            <a:ext cx="2461171" cy="13757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he 14 Best Coffee Shops in Ho Chi Minh City, Vietnam">
            <a:extLst>
              <a:ext uri="{FF2B5EF4-FFF2-40B4-BE49-F238E27FC236}">
                <a16:creationId xmlns:a16="http://schemas.microsoft.com/office/drawing/2014/main" id="{7531A13B-461E-4632-822F-DF6EFBFCDA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3151" y="1989673"/>
            <a:ext cx="2063692" cy="13757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2C18D36-0890-43A2-89A6-C8F40B0EC5D5}"/>
              </a:ext>
            </a:extLst>
          </p:cNvPr>
          <p:cNvSpPr txBox="1"/>
          <p:nvPr/>
        </p:nvSpPr>
        <p:spPr>
          <a:xfrm>
            <a:off x="9643689" y="3368739"/>
            <a:ext cx="2013885" cy="307777"/>
          </a:xfrm>
          <a:prstGeom prst="rect">
            <a:avLst/>
          </a:prstGeom>
          <a:noFill/>
        </p:spPr>
        <p:txBody>
          <a:bodyPr wrap="none" rtlCol="0">
            <a:spAutoFit/>
          </a:bodyPr>
          <a:lstStyle/>
          <a:p>
            <a:r>
              <a:rPr lang="vi-VN" sz="1400" i="1" dirty="0">
                <a:latin typeface="Calibri" panose="020F0502020204030204" pitchFamily="34" charset="0"/>
                <a:cs typeface="Calibri" panose="020F0502020204030204" pitchFamily="34" charset="0"/>
              </a:rPr>
              <a:t>Nguồn hình ảnh: Internet</a:t>
            </a:r>
            <a:endParaRPr lang="en-US" sz="1400" i="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596C068-1334-410A-BE73-BEA4FED63507}"/>
              </a:ext>
            </a:extLst>
          </p:cNvPr>
          <p:cNvSpPr txBox="1"/>
          <p:nvPr/>
        </p:nvSpPr>
        <p:spPr>
          <a:xfrm>
            <a:off x="1366204" y="6280277"/>
            <a:ext cx="3857146" cy="307777"/>
          </a:xfrm>
          <a:prstGeom prst="rect">
            <a:avLst/>
          </a:prstGeom>
          <a:noFill/>
        </p:spPr>
        <p:txBody>
          <a:bodyPr wrap="none" rtlCol="0">
            <a:spAutoFit/>
          </a:bodyPr>
          <a:lstStyle/>
          <a:p>
            <a:r>
              <a:rPr lang="vi-VN" sz="1400" i="1" dirty="0">
                <a:latin typeface="Calibri" panose="020F0502020204030204" pitchFamily="34" charset="0"/>
                <a:cs typeface="Calibri" panose="020F0502020204030204" pitchFamily="34" charset="0"/>
              </a:rPr>
              <a:t>Khảo sát được thực hiện ở </a:t>
            </a:r>
            <a:r>
              <a:rPr lang="vi-VN" sz="1400" i="1" dirty="0">
                <a:latin typeface="Calibri" panose="020F0502020204030204" pitchFamily="34" charset="0"/>
                <a:cs typeface="Calibri" panose="020F0502020204030204" pitchFamily="34" charset="0"/>
                <a:hlinkClick r:id="rId9"/>
              </a:rPr>
              <a:t>phiếu khảo sát tiếng ồn</a:t>
            </a:r>
            <a:endParaRPr lang="en-US" sz="1400" i="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ABE63F08-2CA0-4AA2-9FA3-BA1587AE02E5}"/>
              </a:ext>
            </a:extLst>
          </p:cNvPr>
          <p:cNvSpPr txBox="1"/>
          <p:nvPr/>
        </p:nvSpPr>
        <p:spPr>
          <a:xfrm>
            <a:off x="7862689" y="3645136"/>
            <a:ext cx="3103735" cy="369332"/>
          </a:xfrm>
          <a:prstGeom prst="rect">
            <a:avLst/>
          </a:prstGeom>
          <a:noFill/>
        </p:spPr>
        <p:txBody>
          <a:bodyPr wrap="none" rtlCol="0">
            <a:spAutoFit/>
          </a:bodyPr>
          <a:lstStyle/>
          <a:p>
            <a:r>
              <a:rPr lang="vi-VN" b="1" i="1" dirty="0">
                <a:latin typeface="Calibri" panose="020F0502020204030204" pitchFamily="34" charset="0"/>
                <a:cs typeface="Calibri" panose="020F0502020204030204" pitchFamily="34" charset="0"/>
              </a:rPr>
              <a:t>Hình 1.1:</a:t>
            </a:r>
            <a:r>
              <a:rPr lang="vi-VN" i="1" dirty="0">
                <a:latin typeface="Calibri" panose="020F0502020204030204" pitchFamily="34" charset="0"/>
                <a:cs typeface="Calibri" panose="020F0502020204030204" pitchFamily="34" charset="0"/>
              </a:rPr>
              <a:t> Sự đa dạng của nhiễu</a:t>
            </a:r>
            <a:endParaRPr lang="en-US" i="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B560920-952F-4715-8B72-130B426B6133}"/>
              </a:ext>
            </a:extLst>
          </p:cNvPr>
          <p:cNvSpPr txBox="1"/>
          <p:nvPr/>
        </p:nvSpPr>
        <p:spPr>
          <a:xfrm>
            <a:off x="7204287" y="6108118"/>
            <a:ext cx="3079689" cy="369332"/>
          </a:xfrm>
          <a:prstGeom prst="rect">
            <a:avLst/>
          </a:prstGeom>
          <a:noFill/>
        </p:spPr>
        <p:txBody>
          <a:bodyPr wrap="none" rtlCol="0">
            <a:spAutoFit/>
          </a:bodyPr>
          <a:lstStyle/>
          <a:p>
            <a:r>
              <a:rPr lang="vi-VN" b="1" i="1" dirty="0">
                <a:latin typeface="Calibri" panose="020F0502020204030204" pitchFamily="34" charset="0"/>
                <a:cs typeface="Calibri" panose="020F0502020204030204" pitchFamily="34" charset="0"/>
              </a:rPr>
              <a:t>Bảng 1.1:</a:t>
            </a:r>
            <a:r>
              <a:rPr lang="vi-VN" i="1" dirty="0">
                <a:latin typeface="Calibri" panose="020F0502020204030204" pitchFamily="34" charset="0"/>
                <a:cs typeface="Calibri" panose="020F0502020204030204" pitchFamily="34" charset="0"/>
              </a:rPr>
              <a:t> Các nhiễu được chọn</a:t>
            </a:r>
            <a:endParaRPr lang="en-US" i="1"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7760315-0FFF-4C39-AB34-94BF560AF298}"/>
              </a:ext>
            </a:extLst>
          </p:cNvPr>
          <p:cNvGraphicFramePr>
            <a:graphicFrameLocks noGrp="1"/>
          </p:cNvGraphicFramePr>
          <p:nvPr/>
        </p:nvGraphicFramePr>
        <p:xfrm>
          <a:off x="5672613" y="3951400"/>
          <a:ext cx="6203310" cy="2205245"/>
        </p:xfrm>
        <a:graphic>
          <a:graphicData uri="http://schemas.openxmlformats.org/drawingml/2006/table">
            <a:tbl>
              <a:tblPr firstRow="1" bandRow="1">
                <a:tableStyleId>{5C22544A-7EE6-4342-B048-85BDC9FD1C3A}</a:tableStyleId>
              </a:tblPr>
              <a:tblGrid>
                <a:gridCol w="3101655">
                  <a:extLst>
                    <a:ext uri="{9D8B030D-6E8A-4147-A177-3AD203B41FA5}">
                      <a16:colId xmlns:a16="http://schemas.microsoft.com/office/drawing/2014/main" val="1596628520"/>
                    </a:ext>
                  </a:extLst>
                </a:gridCol>
                <a:gridCol w="3101655">
                  <a:extLst>
                    <a:ext uri="{9D8B030D-6E8A-4147-A177-3AD203B41FA5}">
                      <a16:colId xmlns:a16="http://schemas.microsoft.com/office/drawing/2014/main" val="3852371747"/>
                    </a:ext>
                  </a:extLst>
                </a:gridCol>
              </a:tblGrid>
              <a:tr h="315035">
                <a:tc>
                  <a:txBody>
                    <a:bodyPr/>
                    <a:lstStyle/>
                    <a:p>
                      <a:pPr algn="ctr"/>
                      <a:r>
                        <a:rPr lang="vi-VN" sz="1400" b="1" dirty="0">
                          <a:solidFill>
                            <a:schemeClr val="tx1"/>
                          </a:solidFill>
                        </a:rPr>
                        <a:t>Loại tiếng ồn</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b="1" dirty="0">
                          <a:solidFill>
                            <a:schemeClr val="tx1"/>
                          </a:solidFill>
                        </a:rPr>
                        <a:t>Các tiếng ồn cụ thể</a:t>
                      </a:r>
                      <a:endParaRPr lang="en-US"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216"/>
                  </a:ext>
                </a:extLst>
              </a:tr>
              <a:tr h="315035">
                <a:tc>
                  <a:txBody>
                    <a:bodyPr/>
                    <a:lstStyle/>
                    <a:p>
                      <a:pPr algn="ctr"/>
                      <a:r>
                        <a:rPr lang="vi-VN" sz="1400" dirty="0">
                          <a:solidFill>
                            <a:schemeClr val="tx1"/>
                          </a:solidFill>
                        </a:rPr>
                        <a:t>Người khác nói chuyện</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thông báo ở ga, tiếng ở cafe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09695"/>
                  </a:ext>
                </a:extLst>
              </a:tr>
              <a:tr h="315035">
                <a:tc>
                  <a:txBody>
                    <a:bodyPr/>
                    <a:lstStyle/>
                    <a:p>
                      <a:pPr algn="ctr"/>
                      <a:r>
                        <a:rPr lang="vi-VN" sz="1400" dirty="0">
                          <a:solidFill>
                            <a:schemeClr val="tx1"/>
                          </a:solidFill>
                        </a:rPr>
                        <a:t>Xe cộ</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xe tải, tiếng kẹt xe</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063266"/>
                  </a:ext>
                </a:extLst>
              </a:tr>
              <a:tr h="315035">
                <a:tc>
                  <a:txBody>
                    <a:bodyPr/>
                    <a:lstStyle/>
                    <a:p>
                      <a:pPr algn="ctr"/>
                      <a:r>
                        <a:rPr lang="vi-VN" sz="1400" dirty="0">
                          <a:solidFill>
                            <a:schemeClr val="tx1"/>
                          </a:solidFill>
                        </a:rPr>
                        <a:t>Môi trường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mưa (to, vừa, nhỏ)</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89406"/>
                  </a:ext>
                </a:extLst>
              </a:tr>
              <a:tr h="315035">
                <a:tc>
                  <a:txBody>
                    <a:bodyPr/>
                    <a:lstStyle/>
                    <a:p>
                      <a:pPr algn="ctr"/>
                      <a:r>
                        <a:rPr lang="vi-VN" sz="1400" dirty="0">
                          <a:solidFill>
                            <a:schemeClr val="tx1"/>
                          </a:solidFill>
                        </a:rPr>
                        <a:t>Thiết bị gia dụng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quạt bị hư</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534579"/>
                  </a:ext>
                </a:extLst>
              </a:tr>
              <a:tr h="315035">
                <a:tc>
                  <a:txBody>
                    <a:bodyPr/>
                    <a:lstStyle/>
                    <a:p>
                      <a:pPr algn="ctr"/>
                      <a:r>
                        <a:rPr lang="vi-VN" sz="1400" dirty="0">
                          <a:solidFill>
                            <a:schemeClr val="tx1"/>
                          </a:solidFill>
                        </a:rPr>
                        <a:t>Tiếng rè</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Nhiễu trắng</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4562578"/>
                  </a:ext>
                </a:extLst>
              </a:tr>
              <a:tr h="315035">
                <a:tc>
                  <a:txBody>
                    <a:bodyPr/>
                    <a:lstStyle/>
                    <a:p>
                      <a:pPr algn="ctr"/>
                      <a:r>
                        <a:rPr lang="vi-VN" sz="1400" dirty="0">
                          <a:solidFill>
                            <a:schemeClr val="tx1"/>
                          </a:solidFill>
                        </a:rPr>
                        <a:t>Trẻ em</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vi-VN" sz="1400" dirty="0">
                          <a:solidFill>
                            <a:schemeClr val="tx1"/>
                          </a:solidFill>
                        </a:rPr>
                        <a:t>Tiếng em bé khóc</a:t>
                      </a:r>
                      <a:endParaRPr lang="en-US"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201572"/>
                  </a:ext>
                </a:extLst>
              </a:tr>
            </a:tbl>
          </a:graphicData>
        </a:graphic>
      </p:graphicFrame>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8</a:t>
            </a:fld>
            <a:endParaRPr lang="en-US"/>
          </a:p>
        </p:txBody>
      </p:sp>
    </p:spTree>
    <p:extLst>
      <p:ext uri="{BB962C8B-B14F-4D97-AF65-F5344CB8AC3E}">
        <p14:creationId xmlns:p14="http://schemas.microsoft.com/office/powerpoint/2010/main" val="340802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DD2DBA23-ABCF-410D-93F4-4DAE943537A8}"/>
              </a:ext>
            </a:extLst>
          </p:cNvPr>
          <p:cNvSpPr>
            <a:spLocks noGrp="1"/>
          </p:cNvSpPr>
          <p:nvPr>
            <p:ph type="title"/>
          </p:nvPr>
        </p:nvSpPr>
        <p:spPr>
          <a:xfrm>
            <a:off x="838200" y="691651"/>
            <a:ext cx="10515600" cy="1325563"/>
          </a:xfrm>
        </p:spPr>
        <p:txBody>
          <a:bodyPr/>
          <a:lstStyle/>
          <a:p>
            <a:r>
              <a:rPr lang="vi-VN" b="0" dirty="0">
                <a:latin typeface="Calibri" panose="020F0502020204030204" pitchFamily="34" charset="0"/>
                <a:cs typeface="Calibri" panose="020F0502020204030204" pitchFamily="34" charset="0"/>
              </a:rPr>
              <a:t>Kết quả mong đợi</a:t>
            </a:r>
            <a:endParaRPr lang="en-US" b="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4985908-B071-4F0D-ACD2-F589062539DE}"/>
              </a:ext>
            </a:extLst>
          </p:cNvPr>
          <p:cNvSpPr>
            <a:spLocks noGrp="1"/>
          </p:cNvSpPr>
          <p:nvPr>
            <p:ph type="sldNum" sz="quarter" idx="12"/>
          </p:nvPr>
        </p:nvSpPr>
        <p:spPr/>
        <p:txBody>
          <a:bodyPr/>
          <a:lstStyle/>
          <a:p>
            <a:fld id="{1880F96C-824F-4C37-99B8-7E149B40C9DC}" type="slidenum">
              <a:rPr lang="en-US" smtClean="0"/>
              <a:pPr/>
              <a:t>9</a:t>
            </a:fld>
            <a:endParaRPr lang="en-US"/>
          </a:p>
        </p:txBody>
      </p:sp>
      <p:sp>
        <p:nvSpPr>
          <p:cNvPr id="17" name="TextBox 16">
            <a:extLst>
              <a:ext uri="{FF2B5EF4-FFF2-40B4-BE49-F238E27FC236}">
                <a16:creationId xmlns:a16="http://schemas.microsoft.com/office/drawing/2014/main" id="{DB8E36E1-1F72-4EFC-B610-A2F82B824757}"/>
              </a:ext>
            </a:extLst>
          </p:cNvPr>
          <p:cNvSpPr txBox="1"/>
          <p:nvPr/>
        </p:nvSpPr>
        <p:spPr>
          <a:xfrm>
            <a:off x="680488" y="2277851"/>
            <a:ext cx="5415512" cy="4093428"/>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Nghiên cứu mô hình</a:t>
            </a:r>
          </a:p>
          <a:p>
            <a:pPr marL="285750" indent="-2857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mô hình có khả năng lọc tốt, vẫn đảm bảo chất lượng âm thanh</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Đề xuất hàm mất mát phục vụ cho mô hình trên</a:t>
            </a:r>
            <a:endParaRPr lang="en-US"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82999D-3CC4-422C-898D-8D24497209C6}"/>
              </a:ext>
            </a:extLst>
          </p:cNvPr>
          <p:cNvSpPr txBox="1"/>
          <p:nvPr/>
        </p:nvSpPr>
        <p:spPr>
          <a:xfrm>
            <a:off x="6408071" y="2277851"/>
            <a:ext cx="5415512" cy="3600986"/>
          </a:xfrm>
          <a:prstGeom prst="rect">
            <a:avLst/>
          </a:prstGeom>
          <a:noFill/>
        </p:spPr>
        <p:txBody>
          <a:bodyPr wrap="square" rtlCol="0">
            <a:spAutoFit/>
          </a:bodyPr>
          <a:lstStyle/>
          <a:p>
            <a:r>
              <a:rPr lang="vi-VN" sz="3600" b="1" dirty="0">
                <a:latin typeface="Calibri" panose="020F0502020204030204" pitchFamily="34" charset="0"/>
                <a:cs typeface="Calibri" panose="020F0502020204030204" pitchFamily="34" charset="0"/>
              </a:rPr>
              <a:t>Phát triển ứng dụng</a:t>
            </a:r>
          </a:p>
          <a:p>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Hiện thực ứng dụng hỗ trợ cả lọc thời gian thực và lọc file</a:t>
            </a:r>
          </a:p>
          <a:p>
            <a:pPr marL="285750" indent="-285750">
              <a:buFont typeface="Arial" panose="020B0604020202020204" pitchFamily="34" charset="0"/>
              <a:buChar char="•"/>
            </a:pPr>
            <a:endParaRPr lang="vi-V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3200" dirty="0">
                <a:latin typeface="Calibri" panose="020F0502020204030204" pitchFamily="34" charset="0"/>
                <a:cs typeface="Calibri" panose="020F0502020204030204" pitchFamily="34" charset="0"/>
              </a:rPr>
              <a:t>Hoạt động tốt và ổn định với cả máy có cấu hình thấp</a:t>
            </a:r>
            <a:endParaRPr lang="en-US" sz="3200" dirty="0">
              <a:latin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B26EDFAA-D839-410E-880C-6F571B224A39}"/>
              </a:ext>
            </a:extLst>
          </p:cNvPr>
          <p:cNvCxnSpPr>
            <a:cxnSpLocks/>
          </p:cNvCxnSpPr>
          <p:nvPr/>
        </p:nvCxnSpPr>
        <p:spPr>
          <a:xfrm>
            <a:off x="6096000" y="2076686"/>
            <a:ext cx="0" cy="35043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506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6212</TotalTime>
  <Words>6168</Words>
  <Application>Microsoft Office PowerPoint</Application>
  <PresentationFormat>Widescreen</PresentationFormat>
  <Paragraphs>550</Paragraphs>
  <Slides>52</Slides>
  <Notes>49</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Arial</vt:lpstr>
      <vt:lpstr>Calibri</vt:lpstr>
      <vt:lpstr>Calibri Light</vt:lpstr>
      <vt:lpstr>Cambria Math</vt:lpstr>
      <vt:lpstr>Office Theme</vt:lpstr>
      <vt:lpstr>Office Theme</vt:lpstr>
      <vt:lpstr>Giảm nhiễu âm thanh  bằng học sâu</vt:lpstr>
      <vt:lpstr>Mục lục</vt:lpstr>
      <vt:lpstr>1. Đặt vấn đề</vt:lpstr>
      <vt:lpstr>Đặt vấn đề</vt:lpstr>
      <vt:lpstr>Giới thiệu bài toán</vt:lpstr>
      <vt:lpstr>Giới thiệu bài toán</vt:lpstr>
      <vt:lpstr>Mục tiêu</vt:lpstr>
      <vt:lpstr>Giới hạn phạm vi đề tài</vt:lpstr>
      <vt:lpstr>Kết quả mong đợi</vt:lpstr>
      <vt:lpstr>2. Các nghiên cứu liên quan</vt:lpstr>
      <vt:lpstr>Cách tiếp cận cổ điển</vt:lpstr>
      <vt:lpstr>Cách tiếp cận cổ điển</vt:lpstr>
      <vt:lpstr>Cách tiếp cận dùng học sâu</vt:lpstr>
      <vt:lpstr>Dual signal Transformation LSTM [1]</vt:lpstr>
      <vt:lpstr>Cách tiếp cận dùng học sâu</vt:lpstr>
      <vt:lpstr>3. Các đề xuất</vt:lpstr>
      <vt:lpstr>Yêu cầu của mô hình đề xuất</vt:lpstr>
      <vt:lpstr>Mô hình đề xuất</vt:lpstr>
      <vt:lpstr>Cơ sở đề xuất hàm tăng cường mất mát</vt:lpstr>
      <vt:lpstr>Cơ sở đề xuất hàm tăng cường mất mát</vt:lpstr>
      <vt:lpstr>Hàm mất mát đề xuất</vt:lpstr>
      <vt:lpstr>Hàm mất mát đề xuất</vt:lpstr>
      <vt:lpstr>Chuẩn bị dữ liệu</vt:lpstr>
      <vt:lpstr>Nguồn dữ liệu sạch</vt:lpstr>
      <vt:lpstr>Quá trình trộn nhiễu</vt:lpstr>
      <vt:lpstr>Quá trình trộn nhiễu</vt:lpstr>
      <vt:lpstr>Đánh giá chất lượng âm thanh</vt:lpstr>
      <vt:lpstr>Tần số Mel – Mel filters bank [3]</vt:lpstr>
      <vt:lpstr>Short-time Objective Intelligibility Measure [4]</vt:lpstr>
      <vt:lpstr>Chuyển tần số thường sang tần số nghe</vt:lpstr>
      <vt:lpstr>Hệ số tương quan Pearson</vt:lpstr>
      <vt:lpstr>Perceptual Evaluation of Speech Quality [5]</vt:lpstr>
      <vt:lpstr>Perceptual Evaluation of Speech Quality (PESQ)</vt:lpstr>
      <vt:lpstr>A Non-Intrusive Perceptual Objective Speech Quality Metric [6]</vt:lpstr>
      <vt:lpstr>A Non-Intrusive Perceptual Objective Speech Quality Metric (DNSMOS)</vt:lpstr>
      <vt:lpstr>Thang đo chất lượng âm thanh</vt:lpstr>
      <vt:lpstr>4. Phát triển ứng dụng và kết quả</vt:lpstr>
      <vt:lpstr>Đánh giá chất lượng</vt:lpstr>
      <vt:lpstr>Đánh giá chất lượng</vt:lpstr>
      <vt:lpstr>Đánh giá chất lượng</vt:lpstr>
      <vt:lpstr>Lọc nhiễu thời gian thực</vt:lpstr>
      <vt:lpstr>Độ trễ của pipeline</vt:lpstr>
      <vt:lpstr>Tổng kết</vt:lpstr>
      <vt:lpstr>DEMO</vt:lpstr>
      <vt:lpstr>PowerPoint Presentation</vt:lpstr>
      <vt:lpstr>Các tài liệu tham khảo chính</vt:lpstr>
      <vt:lpstr>Các tài liệu tham khảo chính</vt:lpstr>
      <vt:lpstr>Các tài liệu tham khảo chính</vt:lpstr>
      <vt:lpstr>Thách thức</vt:lpstr>
      <vt:lpstr>Chuyển tần số thường sang tần số nghe</vt:lpstr>
      <vt:lpstr>Hệ số tương quan Pearson</vt:lpstr>
      <vt:lpstr>Tương đồng giữa tiếng Anh và tiếng Việt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Hiện thực ứng dụng lọc nhiễu</dc:title>
  <dc:creator>Tom Nguyen</dc:creator>
  <cp:lastModifiedBy>Tom Nguyen</cp:lastModifiedBy>
  <cp:revision>181</cp:revision>
  <dcterms:created xsi:type="dcterms:W3CDTF">2022-03-08T09:12:56Z</dcterms:created>
  <dcterms:modified xsi:type="dcterms:W3CDTF">2022-05-29T02:55:56Z</dcterms:modified>
</cp:coreProperties>
</file>